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handoutMasterIdLst>
    <p:handoutMasterId r:id="rId22"/>
  </p:handoutMasterIdLst>
  <p:sldIdLst>
    <p:sldId id="256" r:id="rId2"/>
    <p:sldId id="302" r:id="rId3"/>
    <p:sldId id="389" r:id="rId4"/>
    <p:sldId id="387" r:id="rId5"/>
    <p:sldId id="351" r:id="rId6"/>
    <p:sldId id="388" r:id="rId7"/>
    <p:sldId id="269" r:id="rId8"/>
    <p:sldId id="347" r:id="rId9"/>
    <p:sldId id="352" r:id="rId10"/>
    <p:sldId id="334" r:id="rId11"/>
    <p:sldId id="317" r:id="rId12"/>
    <p:sldId id="339" r:id="rId13"/>
    <p:sldId id="281" r:id="rId14"/>
    <p:sldId id="340" r:id="rId15"/>
    <p:sldId id="290" r:id="rId16"/>
    <p:sldId id="319" r:id="rId17"/>
    <p:sldId id="341" r:id="rId18"/>
    <p:sldId id="287" r:id="rId19"/>
    <p:sldId id="318" r:id="rId2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2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2" d="100"/>
          <a:sy n="62" d="100"/>
        </p:scale>
        <p:origin x="-136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4" d="100"/>
        <a:sy n="5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Times" charset="0"/>
              </a:defRPr>
            </a:lvl1pPr>
          </a:lstStyle>
          <a:p>
            <a:pPr>
              <a:defRPr/>
            </a:pPr>
            <a:fld id="{21CA3457-A664-A842-A4E5-D0E8DE154AF4}" type="datetime1">
              <a:rPr lang="en-US"/>
              <a:pPr>
                <a:defRPr/>
              </a:pPr>
              <a:t>1/18/2017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Time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Times" charset="0"/>
              </a:defRPr>
            </a:lvl1pPr>
          </a:lstStyle>
          <a:p>
            <a:pPr>
              <a:defRPr/>
            </a:pPr>
            <a:fld id="{8E49D821-ECB5-9344-8664-4DC68D0B7052}" type="slidenum">
              <a:rPr lang="en-US"/>
              <a:pPr>
                <a:defRPr/>
              </a:pPr>
              <a:t>‹#›</a:t>
            </a:fld>
            <a:endParaRPr lang="en-US"/>
          </a:p>
        </p:txBody>
      </p:sp>
    </p:spTree>
    <p:extLst>
      <p:ext uri="{BB962C8B-B14F-4D97-AF65-F5344CB8AC3E}">
        <p14:creationId xmlns:p14="http://schemas.microsoft.com/office/powerpoint/2010/main" val="13807221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pPr>
              <a:defRPr/>
            </a:pPr>
            <a:endParaRPr lang="en-US"/>
          </a:p>
        </p:txBody>
      </p:sp>
      <p:sp>
        <p:nvSpPr>
          <p:cNvPr id="532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32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pPr>
              <a:defRPr/>
            </a:pPr>
            <a:endParaRPr lang="en-US"/>
          </a:p>
        </p:txBody>
      </p:sp>
      <p:sp>
        <p:nvSpPr>
          <p:cNvPr id="532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pPr>
              <a:defRPr/>
            </a:pPr>
            <a:fld id="{1058FAB0-5102-9C43-A4EC-A47EBC53E632}" type="slidenum">
              <a:rPr lang="en-US"/>
              <a:pPr>
                <a:defRPr/>
              </a:pPr>
              <a:t>‹#›</a:t>
            </a:fld>
            <a:endParaRPr lang="en-US"/>
          </a:p>
        </p:txBody>
      </p:sp>
    </p:spTree>
    <p:extLst>
      <p:ext uri="{BB962C8B-B14F-4D97-AF65-F5344CB8AC3E}">
        <p14:creationId xmlns:p14="http://schemas.microsoft.com/office/powerpoint/2010/main" val="397814901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C579F58B-7646-434E-A80E-7BE45466105B}" type="slidenum">
              <a:rPr lang="en-US"/>
              <a:pPr/>
              <a:t>1</a:t>
            </a:fld>
            <a:endParaRPr 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F2C1110-4CD9-E34A-8EF9-A74C844861C7}" type="slidenum">
              <a:rPr lang="en-US"/>
              <a:pPr/>
              <a:t>11</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3D975D74-A5CF-A54C-B253-0D6C6C63CD96}" type="slidenum">
              <a:rPr lang="en-US"/>
              <a:pPr/>
              <a:t>13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827BFF9F-A4EC-9744-B1F5-55514FEC7556}" type="slidenum">
              <a:rPr lang="en-US"/>
              <a:pPr/>
              <a:t>15</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r>
              <a:rPr lang="en-US"/>
              <a:t>Got to here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0AEA722-C8F9-A048-A1BD-CD9096145301}" type="slidenum">
              <a:rPr lang="en-US"/>
              <a:pPr/>
              <a:t>16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987F073F-7557-7B4B-9361-5BD8B8B09444}" type="slidenum">
              <a:rPr lang="en-US"/>
              <a:pPr/>
              <a:t>18</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C9810E36-F539-D644-8AB8-79C18388905C}" type="slidenum">
              <a:rPr lang="en-US"/>
              <a:pPr/>
              <a:t>19</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a:spcBef>
                <a:spcPct val="50000"/>
              </a:spcBef>
            </a:pPr>
            <a:r>
              <a:rPr lang="en-US" sz="2400"/>
              <a:t>	1. southward interior flow (North Pacific Current is the eastward portion and the North Equatorial Current is the westward portion)</a:t>
            </a:r>
          </a:p>
          <a:p>
            <a:pPr>
              <a:spcBef>
                <a:spcPct val="50000"/>
              </a:spcBef>
            </a:pPr>
            <a:r>
              <a:rPr lang="en-US" sz="2400"/>
              <a:t>	2. northward western boundary current: Kuroshio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F3BC22A5-43B1-554B-AC16-FBC6EDA6FDCA}" type="slidenum">
              <a:rPr lang="en-US"/>
              <a:pPr/>
              <a:t>2</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1D5425E0-CEB8-4510-8DDB-BA3A8C4E67D7}" type="slidenum">
              <a:rPr lang="en-US"/>
              <a:pPr/>
              <a:t>3</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smtClean="0">
              <a:latin typeface="Time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E1A08F5B-92A5-45FB-BA1B-C234B97729D7}" type="slidenum">
              <a:rPr lang="en-US"/>
              <a:pPr/>
              <a:t>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dirty="0" smtClean="0">
              <a:latin typeface="Time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EC646A5F-8200-EE47-8F6C-9CB529C94D79}" type="slidenum">
              <a:rPr lang="en-US"/>
              <a:pPr/>
              <a:t>5</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6DFD249-70F1-124D-A97C-7E6B65ACD3C1}" type="slidenum">
              <a:rPr lang="en-US"/>
              <a:pPr/>
              <a:t>7</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a:spcBef>
                <a:spcPct val="50000"/>
              </a:spcBef>
            </a:pPr>
            <a:r>
              <a:rPr lang="en-US" sz="2400"/>
              <a:t>	1. southward interior flow (North Pacific Current is the eastward portion and the North Equatorial Current is the westward portion)</a:t>
            </a:r>
          </a:p>
          <a:p>
            <a:pPr>
              <a:spcBef>
                <a:spcPct val="50000"/>
              </a:spcBef>
            </a:pPr>
            <a:r>
              <a:rPr lang="en-US" sz="2400"/>
              <a:t>	2. northward western boundary current: Kuroshio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103FA9B8-65BE-4345-8316-F84F25BEF752}" type="slidenum">
              <a:rPr lang="en-US"/>
              <a:pPr/>
              <a:t>8</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F50277C4-9E58-5245-8D0E-B684630992C3}" type="slidenum">
              <a:rPr lang="en-US"/>
              <a:pPr/>
              <a:t>9</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8CA739C3-C6F7-7D44-93FD-399B9BA4EC4B}" type="slidenum">
              <a:rPr lang="en-US"/>
              <a:pPr/>
              <a:t>10</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6" name="Rectangle 6"/>
          <p:cNvSpPr>
            <a:spLocks noGrp="1" noChangeArrowheads="1"/>
          </p:cNvSpPr>
          <p:nvPr>
            <p:ph type="sldNum" sz="quarter" idx="12"/>
          </p:nvPr>
        </p:nvSpPr>
        <p:spPr>
          <a:ln/>
        </p:spPr>
        <p:txBody>
          <a:bodyPr/>
          <a:lstStyle>
            <a:lvl1pPr>
              <a:defRPr/>
            </a:lvl1pPr>
          </a:lstStyle>
          <a:p>
            <a:pPr>
              <a:defRPr/>
            </a:pPr>
            <a:fld id="{6DB26E53-8AF3-1D40-B1A4-CEDD362ED01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6" name="Rectangle 6"/>
          <p:cNvSpPr>
            <a:spLocks noGrp="1" noChangeArrowheads="1"/>
          </p:cNvSpPr>
          <p:nvPr>
            <p:ph type="sldNum" sz="quarter" idx="12"/>
          </p:nvPr>
        </p:nvSpPr>
        <p:spPr>
          <a:ln/>
        </p:spPr>
        <p:txBody>
          <a:bodyPr/>
          <a:lstStyle>
            <a:lvl1pPr>
              <a:defRPr/>
            </a:lvl1pPr>
          </a:lstStyle>
          <a:p>
            <a:pPr>
              <a:defRPr/>
            </a:pPr>
            <a:fld id="{8720C33E-3079-F844-8AEF-9F6CA3D23BCF}"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6" name="Rectangle 6"/>
          <p:cNvSpPr>
            <a:spLocks noGrp="1" noChangeArrowheads="1"/>
          </p:cNvSpPr>
          <p:nvPr>
            <p:ph type="sldNum" sz="quarter" idx="12"/>
          </p:nvPr>
        </p:nvSpPr>
        <p:spPr>
          <a:ln/>
        </p:spPr>
        <p:txBody>
          <a:bodyPr/>
          <a:lstStyle>
            <a:lvl1pPr>
              <a:defRPr/>
            </a:lvl1pPr>
          </a:lstStyle>
          <a:p>
            <a:pPr>
              <a:defRPr/>
            </a:pPr>
            <a:fld id="{FB8586BB-8AB7-0048-B45E-5802A5F68EED}"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6" name="Rectangle 6"/>
          <p:cNvSpPr>
            <a:spLocks noGrp="1" noChangeArrowheads="1"/>
          </p:cNvSpPr>
          <p:nvPr>
            <p:ph type="sldNum" sz="quarter" idx="12"/>
          </p:nvPr>
        </p:nvSpPr>
        <p:spPr>
          <a:ln/>
        </p:spPr>
        <p:txBody>
          <a:bodyPr/>
          <a:lstStyle>
            <a:lvl1pPr>
              <a:defRPr/>
            </a:lvl1pPr>
          </a:lstStyle>
          <a:p>
            <a:pPr>
              <a:defRPr/>
            </a:pPr>
            <a:fld id="{EADDB45C-81C3-D849-8784-70ECAC4CADE8}"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6" name="Rectangle 6"/>
          <p:cNvSpPr>
            <a:spLocks noGrp="1" noChangeArrowheads="1"/>
          </p:cNvSpPr>
          <p:nvPr>
            <p:ph type="sldNum" sz="quarter" idx="12"/>
          </p:nvPr>
        </p:nvSpPr>
        <p:spPr>
          <a:ln/>
        </p:spPr>
        <p:txBody>
          <a:bodyPr/>
          <a:lstStyle>
            <a:lvl1pPr>
              <a:defRPr/>
            </a:lvl1pPr>
          </a:lstStyle>
          <a:p>
            <a:pPr>
              <a:defRPr/>
            </a:pPr>
            <a:fld id="{CA78DE08-6D10-D94E-8057-04D35230412B}"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7" name="Rectangle 6"/>
          <p:cNvSpPr>
            <a:spLocks noGrp="1" noChangeArrowheads="1"/>
          </p:cNvSpPr>
          <p:nvPr>
            <p:ph type="sldNum" sz="quarter" idx="12"/>
          </p:nvPr>
        </p:nvSpPr>
        <p:spPr>
          <a:ln/>
        </p:spPr>
        <p:txBody>
          <a:bodyPr/>
          <a:lstStyle>
            <a:lvl1pPr>
              <a:defRPr/>
            </a:lvl1pPr>
          </a:lstStyle>
          <a:p>
            <a:pPr>
              <a:defRPr/>
            </a:pPr>
            <a:fld id="{FECDFCC0-9184-EA4F-A7FE-63C1B6739A93}"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9" name="Rectangle 6"/>
          <p:cNvSpPr>
            <a:spLocks noGrp="1" noChangeArrowheads="1"/>
          </p:cNvSpPr>
          <p:nvPr>
            <p:ph type="sldNum" sz="quarter" idx="12"/>
          </p:nvPr>
        </p:nvSpPr>
        <p:spPr>
          <a:ln/>
        </p:spPr>
        <p:txBody>
          <a:bodyPr/>
          <a:lstStyle>
            <a:lvl1pPr>
              <a:defRPr/>
            </a:lvl1pPr>
          </a:lstStyle>
          <a:p>
            <a:pPr>
              <a:defRPr/>
            </a:pPr>
            <a:fld id="{E623E744-A3AD-2A4C-86B0-115F4809128D}"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5" name="Rectangle 6"/>
          <p:cNvSpPr>
            <a:spLocks noGrp="1" noChangeArrowheads="1"/>
          </p:cNvSpPr>
          <p:nvPr>
            <p:ph type="sldNum" sz="quarter" idx="12"/>
          </p:nvPr>
        </p:nvSpPr>
        <p:spPr>
          <a:ln/>
        </p:spPr>
        <p:txBody>
          <a:bodyPr/>
          <a:lstStyle>
            <a:lvl1pPr>
              <a:defRPr/>
            </a:lvl1pPr>
          </a:lstStyle>
          <a:p>
            <a:pPr>
              <a:defRPr/>
            </a:pPr>
            <a:fld id="{7D2D6A90-F7AD-FF43-96A2-0800EE58A4F7}"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4" name="Rectangle 6"/>
          <p:cNvSpPr>
            <a:spLocks noGrp="1" noChangeArrowheads="1"/>
          </p:cNvSpPr>
          <p:nvPr>
            <p:ph type="sldNum" sz="quarter" idx="12"/>
          </p:nvPr>
        </p:nvSpPr>
        <p:spPr>
          <a:ln/>
        </p:spPr>
        <p:txBody>
          <a:bodyPr/>
          <a:lstStyle>
            <a:lvl1pPr>
              <a:defRPr/>
            </a:lvl1pPr>
          </a:lstStyle>
          <a:p>
            <a:pPr>
              <a:defRPr/>
            </a:pPr>
            <a:fld id="{136A73D9-AC92-BC4F-BCFE-96BBCD3B95A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7" name="Rectangle 6"/>
          <p:cNvSpPr>
            <a:spLocks noGrp="1" noChangeArrowheads="1"/>
          </p:cNvSpPr>
          <p:nvPr>
            <p:ph type="sldNum" sz="quarter" idx="12"/>
          </p:nvPr>
        </p:nvSpPr>
        <p:spPr>
          <a:ln/>
        </p:spPr>
        <p:txBody>
          <a:bodyPr/>
          <a:lstStyle>
            <a:lvl1pPr>
              <a:defRPr/>
            </a:lvl1pPr>
          </a:lstStyle>
          <a:p>
            <a:pPr>
              <a:defRPr/>
            </a:pPr>
            <a:fld id="{2012184F-3003-F04E-B016-09A401F93D16}"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(2015)</a:t>
            </a:r>
          </a:p>
        </p:txBody>
      </p:sp>
      <p:sp>
        <p:nvSpPr>
          <p:cNvPr id="7" name="Rectangle 6"/>
          <p:cNvSpPr>
            <a:spLocks noGrp="1" noChangeArrowheads="1"/>
          </p:cNvSpPr>
          <p:nvPr>
            <p:ph type="sldNum" sz="quarter" idx="12"/>
          </p:nvPr>
        </p:nvSpPr>
        <p:spPr>
          <a:ln/>
        </p:spPr>
        <p:txBody>
          <a:bodyPr/>
          <a:lstStyle>
            <a:lvl1pPr>
              <a:defRPr/>
            </a:lvl1pPr>
          </a:lstStyle>
          <a:p>
            <a:pPr>
              <a:defRPr/>
            </a:pPr>
            <a:fld id="{47BAD0E7-4CB9-934B-BEAB-979149BA0005}"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0" y="8382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charset="0"/>
              </a:defRPr>
            </a:lvl1pPr>
          </a:lstStyle>
          <a:p>
            <a:pPr>
              <a:defRPr/>
            </a:pPr>
            <a:endParaRPr lang="en-US"/>
          </a:p>
        </p:txBody>
      </p:sp>
      <p:sp>
        <p:nvSpPr>
          <p:cNvPr id="1029" name="Rectangle 5"/>
          <p:cNvSpPr>
            <a:spLocks noGrp="1" noChangeArrowheads="1"/>
          </p:cNvSpPr>
          <p:nvPr>
            <p:ph type="ftr" sz="quarter" idx="3"/>
          </p:nvPr>
        </p:nvSpPr>
        <p:spPr bwMode="auto">
          <a:xfrm>
            <a:off x="-609600" y="6629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rgbClr val="161616"/>
                </a:solidFill>
                <a:latin typeface="Times" charset="0"/>
              </a:defRPr>
            </a:lvl1pPr>
          </a:lstStyle>
          <a:p>
            <a:pPr>
              <a:defRPr/>
            </a:pPr>
            <a:r>
              <a:rPr lang="en-US"/>
              <a:t>Talley SIO 210 (2015)</a:t>
            </a:r>
          </a:p>
        </p:txBody>
      </p:sp>
      <p:sp>
        <p:nvSpPr>
          <p:cNvPr id="1030" name="Rectangle 6"/>
          <p:cNvSpPr>
            <a:spLocks noGrp="1" noChangeArrowheads="1"/>
          </p:cNvSpPr>
          <p:nvPr>
            <p:ph type="sldNum" sz="quarter" idx="4"/>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accent4">
                    <a:lumMod val="10000"/>
                  </a:schemeClr>
                </a:solidFill>
                <a:latin typeface="Times" charset="0"/>
              </a:defRPr>
            </a:lvl1pPr>
          </a:lstStyle>
          <a:p>
            <a:pPr>
              <a:defRPr/>
            </a:pPr>
            <a:fld id="{D58BE92C-1B05-3C4B-B06E-1E5DC92AEF54}" type="slidenum">
              <a:rPr lang="en-US"/>
              <a:pPr>
                <a:defRPr/>
              </a:pPr>
              <a:t>‹#›</a:t>
            </a:fld>
            <a:endParaRPr lang="en-US"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2800">
          <a:solidFill>
            <a:srgbClr val="0000FF"/>
          </a:solidFill>
          <a:latin typeface="+mj-lt"/>
          <a:ea typeface="ＭＳ Ｐゴシック" charset="-128"/>
          <a:cs typeface="ＭＳ Ｐゴシック" charset="-128"/>
        </a:defRPr>
      </a:lvl1pPr>
      <a:lvl2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2pPr>
      <a:lvl3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3pPr>
      <a:lvl4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4pPr>
      <a:lvl5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5pPr>
      <a:lvl6pPr marL="457200" algn="ctr" rtl="0" fontAlgn="base">
        <a:spcBef>
          <a:spcPct val="0"/>
        </a:spcBef>
        <a:spcAft>
          <a:spcPct val="0"/>
        </a:spcAft>
        <a:defRPr sz="2800">
          <a:solidFill>
            <a:schemeClr val="folHlink"/>
          </a:solidFill>
          <a:latin typeface="Verdana" charset="0"/>
        </a:defRPr>
      </a:lvl6pPr>
      <a:lvl7pPr marL="914400" algn="ctr" rtl="0" fontAlgn="base">
        <a:spcBef>
          <a:spcPct val="0"/>
        </a:spcBef>
        <a:spcAft>
          <a:spcPct val="0"/>
        </a:spcAft>
        <a:defRPr sz="2800">
          <a:solidFill>
            <a:schemeClr val="folHlink"/>
          </a:solidFill>
          <a:latin typeface="Verdana" charset="0"/>
        </a:defRPr>
      </a:lvl7pPr>
      <a:lvl8pPr marL="1371600" algn="ctr" rtl="0" fontAlgn="base">
        <a:spcBef>
          <a:spcPct val="0"/>
        </a:spcBef>
        <a:spcAft>
          <a:spcPct val="0"/>
        </a:spcAft>
        <a:defRPr sz="2800">
          <a:solidFill>
            <a:schemeClr val="folHlink"/>
          </a:solidFill>
          <a:latin typeface="Verdana" charset="0"/>
        </a:defRPr>
      </a:lvl8pPr>
      <a:lvl9pPr marL="1828800" algn="ctr" rtl="0" fontAlgn="base">
        <a:spcBef>
          <a:spcPct val="0"/>
        </a:spcBef>
        <a:spcAft>
          <a:spcPct val="0"/>
        </a:spcAft>
        <a:defRPr sz="2800">
          <a:solidFill>
            <a:schemeClr val="folHlink"/>
          </a:solidFill>
          <a:latin typeface="Verdana" charset="0"/>
        </a:defRPr>
      </a:lvl9pPr>
    </p:titleStyle>
    <p:bodyStyle>
      <a:lvl1pPr marL="342900" indent="-342900" algn="l" rtl="0" eaLnBrk="0" fontAlgn="base" hangingPunct="0">
        <a:spcBef>
          <a:spcPct val="20000"/>
        </a:spcBef>
        <a:spcAft>
          <a:spcPct val="0"/>
        </a:spcAft>
        <a:buChar char="•"/>
        <a:defRPr sz="2400">
          <a:solidFill>
            <a:srgbClr val="161616"/>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rgbClr val="161616"/>
          </a:solidFill>
          <a:latin typeface="+mn-lt"/>
          <a:ea typeface="ＭＳ Ｐゴシック" charset="-128"/>
        </a:defRPr>
      </a:lvl2pPr>
      <a:lvl3pPr marL="1143000" indent="-228600" algn="l" rtl="0" eaLnBrk="0" fontAlgn="base" hangingPunct="0">
        <a:spcBef>
          <a:spcPct val="20000"/>
        </a:spcBef>
        <a:spcAft>
          <a:spcPct val="0"/>
        </a:spcAft>
        <a:buChar char="•"/>
        <a:defRPr sz="2000">
          <a:solidFill>
            <a:srgbClr val="161616"/>
          </a:solidFill>
          <a:latin typeface="+mn-lt"/>
          <a:ea typeface="ＭＳ Ｐゴシック" charset="-128"/>
        </a:defRPr>
      </a:lvl3pPr>
      <a:lvl4pPr marL="1600200" indent="-228600" algn="l" rtl="0" eaLnBrk="0" fontAlgn="base" hangingPunct="0">
        <a:spcBef>
          <a:spcPct val="20000"/>
        </a:spcBef>
        <a:spcAft>
          <a:spcPct val="0"/>
        </a:spcAft>
        <a:buChar char="–"/>
        <a:defRPr sz="2000">
          <a:solidFill>
            <a:srgbClr val="161616"/>
          </a:solidFill>
          <a:latin typeface="+mn-lt"/>
          <a:ea typeface="ＭＳ Ｐゴシック" charset="-128"/>
        </a:defRPr>
      </a:lvl4pPr>
      <a:lvl5pPr marL="2057400" indent="-228600" algn="l" rtl="0" eaLnBrk="0" fontAlgn="base" hangingPunct="0">
        <a:spcBef>
          <a:spcPct val="20000"/>
        </a:spcBef>
        <a:spcAft>
          <a:spcPct val="0"/>
        </a:spcAft>
        <a:buChar char="»"/>
        <a:defRPr sz="2000">
          <a:solidFill>
            <a:srgbClr val="161616"/>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Macintosh%20HD:Users:lynnetalley:dpo_book:chapter_texts:chapter_10:chapter_10_figures_final_082710.doc!OLE_LINK11" TargetMode="External"/><Relationship Id="rId5" Type="http://schemas.openxmlformats.org/officeDocument/2006/relationships/image" Target="../media/image9.png"/><Relationship Id="rId4" Type="http://schemas.openxmlformats.org/officeDocument/2006/relationships/oleObject" Target="Macintosh%20HD:Users:lynnetalley:dpo_book:chapter_texts:chapter_10:chapter_10_figures_final_082710.doc!OLE_LINK1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0"/>
            <a:ext cx="7772400" cy="1143000"/>
          </a:xfrm>
        </p:spPr>
        <p:txBody>
          <a:bodyPr/>
          <a:lstStyle/>
          <a:p>
            <a:pPr eaLnBrk="1" hangingPunct="1"/>
            <a:r>
              <a:rPr lang="en-US" sz="2400" dirty="0" smtClean="0"/>
              <a:t>Pacific </a:t>
            </a:r>
            <a:r>
              <a:rPr lang="en-US" sz="2400" dirty="0"/>
              <a:t>equatorial circulation and ENSO</a:t>
            </a:r>
            <a:br>
              <a:rPr lang="en-US" sz="2400" dirty="0"/>
            </a:br>
            <a:endParaRPr lang="en-US" dirty="0"/>
          </a:p>
        </p:txBody>
      </p:sp>
      <p:sp>
        <p:nvSpPr>
          <p:cNvPr id="15363" name="Rectangle 3"/>
          <p:cNvSpPr>
            <a:spLocks noGrp="1" noChangeArrowheads="1"/>
          </p:cNvSpPr>
          <p:nvPr>
            <p:ph type="body" idx="1"/>
          </p:nvPr>
        </p:nvSpPr>
        <p:spPr>
          <a:xfrm>
            <a:off x="838200" y="1143000"/>
            <a:ext cx="7772400" cy="5410200"/>
          </a:xfrm>
        </p:spPr>
        <p:txBody>
          <a:bodyPr/>
          <a:lstStyle/>
          <a:p>
            <a:pPr eaLnBrk="1" hangingPunct="1">
              <a:buFontTx/>
              <a:buNone/>
            </a:pPr>
            <a:endParaRPr lang="en-US" dirty="0" smtClean="0"/>
          </a:p>
          <a:p>
            <a:pPr eaLnBrk="1" hangingPunct="1"/>
            <a:r>
              <a:rPr lang="en-US" dirty="0" smtClean="0"/>
              <a:t>Pacific equatorial circulation</a:t>
            </a:r>
          </a:p>
          <a:p>
            <a:pPr eaLnBrk="1" hangingPunct="1"/>
            <a:r>
              <a:rPr lang="en-US" dirty="0" smtClean="0"/>
              <a:t>(Atlantic, Indian equatorial circulations)</a:t>
            </a:r>
          </a:p>
          <a:p>
            <a:pPr eaLnBrk="1" hangingPunct="1"/>
            <a:r>
              <a:rPr lang="en-US" dirty="0" smtClean="0"/>
              <a:t>El Niño/Southern Oscillation  (ENSO)</a:t>
            </a:r>
          </a:p>
          <a:p>
            <a:pPr eaLnBrk="1" hangingPunct="1"/>
            <a:endParaRPr lang="en-US" sz="2000" dirty="0" smtClean="0"/>
          </a:p>
          <a:p>
            <a:pPr eaLnBrk="1" hangingPunct="1"/>
            <a:endParaRPr lang="en-US" sz="2000" dirty="0" smtClean="0"/>
          </a:p>
          <a:p>
            <a:pPr eaLnBrk="1" hangingPunct="1">
              <a:buFontTx/>
              <a:buNone/>
            </a:pPr>
            <a:endParaRPr lang="en-US" sz="2000" dirty="0" smtClean="0"/>
          </a:p>
          <a:p>
            <a:pPr eaLnBrk="1" hangingPunct="1"/>
            <a:endParaRPr lang="en-US" sz="2000" dirty="0" smtClean="0"/>
          </a:p>
          <a:p>
            <a:pPr eaLnBrk="1" hangingPunct="1">
              <a:buFontTx/>
              <a:buNone/>
            </a:pPr>
            <a:endParaRPr lang="en-US" dirty="0" smtClean="0"/>
          </a:p>
        </p:txBody>
      </p:sp>
      <p:sp>
        <p:nvSpPr>
          <p:cNvPr id="5" name="Slide Number Placeholder 4"/>
          <p:cNvSpPr>
            <a:spLocks noGrp="1"/>
          </p:cNvSpPr>
          <p:nvPr>
            <p:ph type="sldNum" sz="quarter" idx="12"/>
          </p:nvPr>
        </p:nvSpPr>
        <p:spPr/>
        <p:txBody>
          <a:bodyPr/>
          <a:lstStyle/>
          <a:p>
            <a:pPr>
              <a:defRPr/>
            </a:pPr>
            <a:fld id="{ACD048A5-7A91-C348-8B31-EB1B41F90B95}" type="slidenum">
              <a:rPr lang="en-US"/>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pPr eaLnBrk="1" hangingPunct="1"/>
            <a:r>
              <a:rPr lang="en-US" smtClean="0"/>
              <a:t>Normal equatorial conditions</a:t>
            </a:r>
            <a:br>
              <a:rPr lang="en-US" smtClean="0"/>
            </a:br>
            <a:endParaRPr lang="en-US" smtClean="0"/>
          </a:p>
        </p:txBody>
      </p:sp>
      <p:sp>
        <p:nvSpPr>
          <p:cNvPr id="32773" name="Text Box 10"/>
          <p:cNvSpPr txBox="1">
            <a:spLocks noChangeArrowheads="1"/>
          </p:cNvSpPr>
          <p:nvPr/>
        </p:nvSpPr>
        <p:spPr bwMode="auto">
          <a:xfrm>
            <a:off x="6096000" y="609600"/>
            <a:ext cx="3048000" cy="6402388"/>
          </a:xfrm>
          <a:prstGeom prst="rect">
            <a:avLst/>
          </a:prstGeom>
          <a:noFill/>
          <a:ln w="9525">
            <a:noFill/>
            <a:miter lim="800000"/>
            <a:headEnd/>
            <a:tailEnd/>
          </a:ln>
        </p:spPr>
        <p:txBody>
          <a:bodyPr>
            <a:prstTxWarp prst="textNoShape">
              <a:avLst/>
            </a:prstTxWarp>
            <a:spAutoFit/>
          </a:bodyPr>
          <a:lstStyle/>
          <a:p>
            <a:pPr>
              <a:spcBef>
                <a:spcPct val="50000"/>
              </a:spcBef>
            </a:pPr>
            <a:endParaRPr lang="en-US" sz="2000">
              <a:solidFill>
                <a:srgbClr val="161616"/>
              </a:solidFill>
              <a:latin typeface="Verdana" charset="0"/>
            </a:endParaRPr>
          </a:p>
          <a:p>
            <a:pPr>
              <a:spcBef>
                <a:spcPct val="50000"/>
              </a:spcBef>
            </a:pPr>
            <a:r>
              <a:rPr lang="en-US" sz="2000">
                <a:solidFill>
                  <a:srgbClr val="161616"/>
                </a:solidFill>
                <a:latin typeface="Verdana" charset="0"/>
              </a:rPr>
              <a:t>Trade winds</a:t>
            </a:r>
          </a:p>
          <a:p>
            <a:pPr>
              <a:spcBef>
                <a:spcPct val="50000"/>
              </a:spcBef>
            </a:pPr>
            <a:endParaRPr lang="en-US" sz="2000">
              <a:solidFill>
                <a:srgbClr val="161616"/>
              </a:solidFill>
              <a:latin typeface="Verdana" charset="0"/>
            </a:endParaRPr>
          </a:p>
          <a:p>
            <a:pPr>
              <a:spcBef>
                <a:spcPct val="50000"/>
              </a:spcBef>
            </a:pPr>
            <a:r>
              <a:rPr lang="en-US" sz="2000">
                <a:solidFill>
                  <a:srgbClr val="161616"/>
                </a:solidFill>
                <a:latin typeface="Verdana" charset="0"/>
              </a:rPr>
              <a:t>Cold tongue</a:t>
            </a:r>
          </a:p>
          <a:p>
            <a:pPr>
              <a:spcBef>
                <a:spcPct val="50000"/>
              </a:spcBef>
            </a:pPr>
            <a:r>
              <a:rPr lang="en-US" sz="2000">
                <a:solidFill>
                  <a:srgbClr val="161616"/>
                </a:solidFill>
                <a:latin typeface="Verdana" charset="0"/>
              </a:rPr>
              <a:t>Thermocline deep in west, shallow in east</a:t>
            </a:r>
          </a:p>
          <a:p>
            <a:pPr>
              <a:spcBef>
                <a:spcPct val="50000"/>
              </a:spcBef>
            </a:pPr>
            <a:r>
              <a:rPr lang="en-US" sz="2000">
                <a:solidFill>
                  <a:srgbClr val="161616"/>
                </a:solidFill>
                <a:latin typeface="Verdana" charset="0"/>
              </a:rPr>
              <a:t>Dyn. Ht. and SSH high in west, low in east</a:t>
            </a:r>
          </a:p>
          <a:p>
            <a:pPr>
              <a:spcBef>
                <a:spcPct val="50000"/>
              </a:spcBef>
            </a:pPr>
            <a:endParaRPr lang="en-US" sz="2000">
              <a:solidFill>
                <a:srgbClr val="161616"/>
              </a:solidFill>
              <a:latin typeface="Verdana" charset="0"/>
            </a:endParaRPr>
          </a:p>
          <a:p>
            <a:pPr>
              <a:spcBef>
                <a:spcPct val="50000"/>
              </a:spcBef>
            </a:pPr>
            <a:r>
              <a:rPr lang="en-US" sz="2000">
                <a:solidFill>
                  <a:srgbClr val="161616"/>
                </a:solidFill>
                <a:latin typeface="Verdana" charset="0"/>
              </a:rPr>
              <a:t>High productivity (ocean color) in cold tongue</a:t>
            </a:r>
          </a:p>
          <a:p>
            <a:pPr>
              <a:spcBef>
                <a:spcPct val="50000"/>
              </a:spcBef>
            </a:pPr>
            <a:r>
              <a:rPr lang="en-US" sz="2000">
                <a:solidFill>
                  <a:srgbClr val="161616"/>
                </a:solidFill>
                <a:latin typeface="Verdana" charset="0"/>
              </a:rPr>
              <a:t>La Niña phase is very similar</a:t>
            </a:r>
          </a:p>
          <a:p>
            <a:pPr>
              <a:spcBef>
                <a:spcPct val="50000"/>
              </a:spcBef>
            </a:pPr>
            <a:r>
              <a:rPr lang="en-US" sz="2000">
                <a:solidFill>
                  <a:srgbClr val="161616"/>
                </a:solidFill>
              </a:rPr>
              <a:t>DPO Fig. 10.22</a:t>
            </a:r>
          </a:p>
        </p:txBody>
      </p:sp>
      <p:graphicFrame>
        <p:nvGraphicFramePr>
          <p:cNvPr id="32770" name="Object 2"/>
          <p:cNvGraphicFramePr>
            <a:graphicFrameLocks noChangeAspect="1"/>
          </p:cNvGraphicFramePr>
          <p:nvPr/>
        </p:nvGraphicFramePr>
        <p:xfrm>
          <a:off x="228600" y="685800"/>
          <a:ext cx="5684838" cy="3581400"/>
        </p:xfrm>
        <a:graphic>
          <a:graphicData uri="http://schemas.openxmlformats.org/presentationml/2006/ole">
            <mc:AlternateContent xmlns:mc="http://schemas.openxmlformats.org/markup-compatibility/2006">
              <mc:Choice xmlns:v="urn:schemas-microsoft-com:vml" Requires="v">
                <p:oleObj spid="_x0000_s32796" name="Document" r:id="rId4" imgW="5080000" imgH="3200400" progId="Word.Document.12">
                  <p:link updateAutomatic="1"/>
                </p:oleObj>
              </mc:Choice>
              <mc:Fallback>
                <p:oleObj name="Document" r:id="rId4" imgW="5080000" imgH="32004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685800"/>
                        <a:ext cx="568483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1" name="Object 3"/>
          <p:cNvGraphicFramePr>
            <a:graphicFrameLocks noChangeAspect="1"/>
          </p:cNvGraphicFramePr>
          <p:nvPr/>
        </p:nvGraphicFramePr>
        <p:xfrm>
          <a:off x="152400" y="4419600"/>
          <a:ext cx="5992813" cy="2133600"/>
        </p:xfrm>
        <a:graphic>
          <a:graphicData uri="http://schemas.openxmlformats.org/presentationml/2006/ole">
            <mc:AlternateContent xmlns:mc="http://schemas.openxmlformats.org/markup-compatibility/2006">
              <mc:Choice xmlns:v="urn:schemas-microsoft-com:vml" Requires="v">
                <p:oleObj spid="_x0000_s32797" name="Document" r:id="rId6" imgW="4851400" imgH="1727200" progId="Word.Document.12">
                  <p:link updateAutomatic="1"/>
                </p:oleObj>
              </mc:Choice>
              <mc:Fallback>
                <p:oleObj name="Document" r:id="rId6" imgW="4851400" imgH="1727200" progId="Word.Document.12">
                  <p:link updateAutomatic="1"/>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4419600"/>
                        <a:ext cx="59928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a:spLocks noGrp="1"/>
          </p:cNvSpPr>
          <p:nvPr>
            <p:ph type="sldNum" sz="quarter" idx="12"/>
          </p:nvPr>
        </p:nvSpPr>
        <p:spPr/>
        <p:txBody>
          <a:bodyPr/>
          <a:lstStyle/>
          <a:p>
            <a:pPr>
              <a:defRPr/>
            </a:pPr>
            <a:fld id="{FC3392E8-223C-9D4F-AC94-AA361DE4731B}" type="slidenum">
              <a:rPr lang="en-US"/>
              <a:pPr>
                <a:defRPr/>
              </a:pPr>
              <a:t>10</a:t>
            </a:fld>
            <a:endParaRPr lang="en-US"/>
          </a:p>
        </p:txBody>
      </p:sp>
      <p:cxnSp>
        <p:nvCxnSpPr>
          <p:cNvPr id="32776" name="Straight Arrow Connector 8"/>
          <p:cNvCxnSpPr>
            <a:cxnSpLocks noChangeShapeType="1"/>
          </p:cNvCxnSpPr>
          <p:nvPr/>
        </p:nvCxnSpPr>
        <p:spPr bwMode="auto">
          <a:xfrm rot="10800000">
            <a:off x="4572000" y="1524000"/>
            <a:ext cx="1600200" cy="762000"/>
          </a:xfrm>
          <a:prstGeom prst="straightConnector1">
            <a:avLst/>
          </a:prstGeom>
          <a:noFill/>
          <a:ln w="57150">
            <a:solidFill>
              <a:srgbClr val="FF6600"/>
            </a:solidFill>
            <a:round/>
            <a:headEnd/>
            <a:tailEnd type="arrow" w="med" len="med"/>
          </a:ln>
        </p:spPr>
      </p:cxnSp>
      <p:cxnSp>
        <p:nvCxnSpPr>
          <p:cNvPr id="32777" name="Straight Arrow Connector 10"/>
          <p:cNvCxnSpPr>
            <a:cxnSpLocks noChangeShapeType="1"/>
          </p:cNvCxnSpPr>
          <p:nvPr/>
        </p:nvCxnSpPr>
        <p:spPr bwMode="auto">
          <a:xfrm rot="10800000">
            <a:off x="5334000" y="2590800"/>
            <a:ext cx="762000" cy="228600"/>
          </a:xfrm>
          <a:prstGeom prst="straightConnector1">
            <a:avLst/>
          </a:prstGeom>
          <a:noFill/>
          <a:ln w="57150">
            <a:solidFill>
              <a:srgbClr val="FF6600"/>
            </a:solidFill>
            <a:round/>
            <a:headEnd/>
            <a:tailEnd type="arrow" w="med" len="med"/>
          </a:ln>
        </p:spPr>
      </p:cxnSp>
      <p:cxnSp>
        <p:nvCxnSpPr>
          <p:cNvPr id="32778" name="Straight Arrow Connector 13"/>
          <p:cNvCxnSpPr>
            <a:cxnSpLocks noChangeShapeType="1"/>
          </p:cNvCxnSpPr>
          <p:nvPr/>
        </p:nvCxnSpPr>
        <p:spPr bwMode="auto">
          <a:xfrm rot="10800000">
            <a:off x="5257800" y="3733800"/>
            <a:ext cx="838200" cy="1588"/>
          </a:xfrm>
          <a:prstGeom prst="straightConnector1">
            <a:avLst/>
          </a:prstGeom>
          <a:noFill/>
          <a:ln w="57150">
            <a:solidFill>
              <a:srgbClr val="FF6600"/>
            </a:solidFill>
            <a:round/>
            <a:headEnd/>
            <a:tailEnd type="arrow"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p:txBody>
          <a:bodyPr/>
          <a:lstStyle/>
          <a:p>
            <a:pPr eaLnBrk="1" hangingPunct="1"/>
            <a:r>
              <a:rPr lang="en-US" smtClean="0"/>
              <a:t>Along-equatorial (zonal) temperature and salinity sections: Pacific</a:t>
            </a:r>
          </a:p>
        </p:txBody>
      </p:sp>
      <p:sp>
        <p:nvSpPr>
          <p:cNvPr id="38915" name="Text Box 1027"/>
          <p:cNvSpPr txBox="1">
            <a:spLocks noChangeArrowheads="1"/>
          </p:cNvSpPr>
          <p:nvPr/>
        </p:nvSpPr>
        <p:spPr bwMode="auto">
          <a:xfrm>
            <a:off x="4953000" y="6400800"/>
            <a:ext cx="4191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“Alize” cruise (France, 1991)</a:t>
            </a:r>
          </a:p>
        </p:txBody>
      </p:sp>
      <p:pic>
        <p:nvPicPr>
          <p:cNvPr id="38916" name="Picture 1031" descr="Fig8_alize"/>
          <p:cNvPicPr>
            <a:picLocks noChangeAspect="1" noChangeArrowheads="1"/>
          </p:cNvPicPr>
          <p:nvPr/>
        </p:nvPicPr>
        <p:blipFill>
          <a:blip r:embed="rId3"/>
          <a:srcRect t="18939" b="44698"/>
          <a:stretch>
            <a:fillRect/>
          </a:stretch>
        </p:blipFill>
        <p:spPr bwMode="auto">
          <a:xfrm>
            <a:off x="609600" y="1143000"/>
            <a:ext cx="7772400" cy="3657600"/>
          </a:xfrm>
          <a:prstGeom prst="rect">
            <a:avLst/>
          </a:prstGeom>
          <a:noFill/>
          <a:ln w="9525">
            <a:noFill/>
            <a:miter lim="800000"/>
            <a:headEnd/>
            <a:tailEnd/>
          </a:ln>
        </p:spPr>
      </p:pic>
      <p:sp>
        <p:nvSpPr>
          <p:cNvPr id="38917" name="TextBox 4"/>
          <p:cNvSpPr txBox="1">
            <a:spLocks noChangeArrowheads="1"/>
          </p:cNvSpPr>
          <p:nvPr/>
        </p:nvSpPr>
        <p:spPr bwMode="auto">
          <a:xfrm>
            <a:off x="228600" y="5029200"/>
            <a:ext cx="8458200" cy="830997"/>
          </a:xfrm>
          <a:prstGeom prst="rect">
            <a:avLst/>
          </a:prstGeom>
          <a:noFill/>
          <a:ln w="9525">
            <a:noFill/>
            <a:miter lim="800000"/>
            <a:headEnd/>
            <a:tailEnd/>
          </a:ln>
        </p:spPr>
        <p:txBody>
          <a:bodyPr wrap="square">
            <a:prstTxWarp prst="textNoShape">
              <a:avLst/>
            </a:prstTxWarp>
            <a:spAutoFit/>
          </a:bodyPr>
          <a:lstStyle/>
          <a:p>
            <a:r>
              <a:rPr lang="en-US" dirty="0">
                <a:solidFill>
                  <a:srgbClr val="161616"/>
                </a:solidFill>
              </a:rPr>
              <a:t>Thick warm layer in west (warm pool)</a:t>
            </a:r>
          </a:p>
          <a:p>
            <a:r>
              <a:rPr lang="en-US" dirty="0">
                <a:solidFill>
                  <a:srgbClr val="161616"/>
                </a:solidFill>
              </a:rPr>
              <a:t>Thermocline surfaces to east, cooler water at surface (cold tongue)</a:t>
            </a:r>
          </a:p>
        </p:txBody>
      </p:sp>
      <p:cxnSp>
        <p:nvCxnSpPr>
          <p:cNvPr id="38918" name="Straight Arrow Connector 5"/>
          <p:cNvCxnSpPr>
            <a:cxnSpLocks noChangeShapeType="1"/>
          </p:cNvCxnSpPr>
          <p:nvPr/>
        </p:nvCxnSpPr>
        <p:spPr bwMode="auto">
          <a:xfrm flipV="1">
            <a:off x="1600200" y="1828800"/>
            <a:ext cx="304800" cy="3200400"/>
          </a:xfrm>
          <a:prstGeom prst="straightConnector1">
            <a:avLst/>
          </a:prstGeom>
          <a:noFill/>
          <a:ln w="76200">
            <a:solidFill>
              <a:srgbClr val="FF6600"/>
            </a:solidFill>
            <a:round/>
            <a:headEnd/>
            <a:tailEnd type="arrow" w="med" len="med"/>
          </a:ln>
        </p:spPr>
      </p:cxnSp>
      <p:cxnSp>
        <p:nvCxnSpPr>
          <p:cNvPr id="38919" name="Straight Arrow Connector 7"/>
          <p:cNvCxnSpPr>
            <a:cxnSpLocks noChangeShapeType="1"/>
          </p:cNvCxnSpPr>
          <p:nvPr/>
        </p:nvCxnSpPr>
        <p:spPr bwMode="auto">
          <a:xfrm flipH="1" flipV="1">
            <a:off x="3962400" y="1524000"/>
            <a:ext cx="1752600" cy="3920698"/>
          </a:xfrm>
          <a:prstGeom prst="straightConnector1">
            <a:avLst/>
          </a:prstGeom>
          <a:noFill/>
          <a:ln w="76200">
            <a:solidFill>
              <a:srgbClr val="FF6600"/>
            </a:solidFill>
            <a:round/>
            <a:headEnd/>
            <a:tailEnd type="arrow" w="med" len="med"/>
          </a:ln>
        </p:spPr>
      </p:cxnSp>
      <p:sp>
        <p:nvSpPr>
          <p:cNvPr id="9" name="Slide Number Placeholder 8"/>
          <p:cNvSpPr>
            <a:spLocks noGrp="1"/>
          </p:cNvSpPr>
          <p:nvPr>
            <p:ph type="sldNum" sz="quarter" idx="12"/>
          </p:nvPr>
        </p:nvSpPr>
        <p:spPr/>
        <p:txBody>
          <a:bodyPr/>
          <a:lstStyle/>
          <a:p>
            <a:pPr>
              <a:defRPr/>
            </a:pPr>
            <a:fld id="{C9AA1795-A007-C14A-95CB-FB661A0ED73B}" type="slidenum">
              <a:rPr lang="en-US"/>
              <a:pPr>
                <a:defRPr/>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Box 2"/>
          <p:cNvSpPr txBox="1">
            <a:spLocks noChangeArrowheads="1"/>
          </p:cNvSpPr>
          <p:nvPr/>
        </p:nvSpPr>
        <p:spPr bwMode="auto">
          <a:xfrm>
            <a:off x="304800" y="914400"/>
            <a:ext cx="8534400" cy="5632450"/>
          </a:xfrm>
          <a:prstGeom prst="rect">
            <a:avLst/>
          </a:prstGeom>
          <a:noFill/>
          <a:ln w="9525">
            <a:noFill/>
            <a:miter lim="800000"/>
            <a:headEnd/>
            <a:tailEnd/>
          </a:ln>
        </p:spPr>
        <p:txBody>
          <a:bodyPr>
            <a:prstTxWarp prst="textNoShape">
              <a:avLst/>
            </a:prstTxWarp>
            <a:spAutoFit/>
          </a:bodyPr>
          <a:lstStyle/>
          <a:p>
            <a:pPr marL="914400" lvl="1" indent="-457200">
              <a:buFontTx/>
              <a:buAutoNum type="arabicPeriod"/>
              <a:defRPr/>
            </a:pPr>
            <a:r>
              <a:rPr lang="en-US" sz="2000" dirty="0">
                <a:solidFill>
                  <a:schemeClr val="bg1">
                    <a:lumMod val="60000"/>
                    <a:lumOff val="40000"/>
                  </a:schemeClr>
                </a:solidFill>
                <a:latin typeface="Verdana (Body)"/>
                <a:cs typeface="Verdana (Body)"/>
              </a:rPr>
              <a:t>Upwelling 1</a:t>
            </a:r>
            <a:r>
              <a:rPr lang="en-US" sz="2000" dirty="0">
                <a:solidFill>
                  <a:srgbClr val="161616"/>
                </a:solidFill>
                <a:latin typeface="Verdana (Body)"/>
                <a:cs typeface="Verdana (Body)"/>
              </a:rPr>
              <a:t>: caused by downwind VISCOUS westward flow along the equator (one part of the </a:t>
            </a:r>
            <a:r>
              <a:rPr lang="en-US" sz="2000" dirty="0">
                <a:solidFill>
                  <a:srgbClr val="FF020E"/>
                </a:solidFill>
                <a:latin typeface="Verdana (Body)"/>
                <a:cs typeface="Verdana (Body)"/>
              </a:rPr>
              <a:t>South Equatorial Current</a:t>
            </a:r>
            <a:r>
              <a:rPr lang="en-US" sz="2000" dirty="0">
                <a:solidFill>
                  <a:srgbClr val="161616"/>
                </a:solidFill>
                <a:latin typeface="Verdana (Body)"/>
                <a:cs typeface="Verdana (Body)"/>
              </a:rPr>
              <a:t>), due to the easterly Trade Winds, creating upwelling in the east at the continent (S. America) and piling up in the west at the land (Indonesia)</a:t>
            </a:r>
          </a:p>
          <a:p>
            <a:pPr marL="914400" lvl="1" indent="-457200">
              <a:buFontTx/>
              <a:buAutoNum type="arabicPeriod"/>
              <a:defRPr/>
            </a:pPr>
            <a:endParaRPr lang="en-US" sz="2000" dirty="0">
              <a:solidFill>
                <a:srgbClr val="161616"/>
              </a:solidFill>
              <a:latin typeface="+mn-lt"/>
            </a:endParaRPr>
          </a:p>
          <a:p>
            <a:pPr marL="1371600" lvl="2" indent="-457200">
              <a:buFont typeface="+mj-lt"/>
              <a:buAutoNum type="alphaLcParenR"/>
              <a:defRPr/>
            </a:pPr>
            <a:r>
              <a:rPr lang="en-US" sz="2000" dirty="0">
                <a:solidFill>
                  <a:srgbClr val="161616"/>
                </a:solidFill>
                <a:latin typeface="+mn-lt"/>
              </a:rPr>
              <a:t>Upwelling creates the </a:t>
            </a:r>
            <a:r>
              <a:rPr lang="en-US" sz="2000" dirty="0">
                <a:solidFill>
                  <a:srgbClr val="FF020E"/>
                </a:solidFill>
                <a:latin typeface="+mn-lt"/>
              </a:rPr>
              <a:t>Cold Tongue </a:t>
            </a:r>
            <a:r>
              <a:rPr lang="en-US" sz="2000" dirty="0">
                <a:solidFill>
                  <a:srgbClr val="161616"/>
                </a:solidFill>
                <a:latin typeface="+mn-lt"/>
              </a:rPr>
              <a:t>in the eastern equatorial region.  Pileup of warm water creates the </a:t>
            </a:r>
            <a:r>
              <a:rPr lang="en-US" sz="2000" dirty="0">
                <a:solidFill>
                  <a:srgbClr val="FF020E"/>
                </a:solidFill>
                <a:latin typeface="+mn-lt"/>
              </a:rPr>
              <a:t>Warm Poo</a:t>
            </a:r>
            <a:r>
              <a:rPr lang="en-US" sz="2000" dirty="0">
                <a:solidFill>
                  <a:srgbClr val="161616"/>
                </a:solidFill>
                <a:latin typeface="+mn-lt"/>
              </a:rPr>
              <a:t>l in the western equatorial region. (Both are SST features; Cold Tongue accompanied by shallow thermocline, Warm Pool by deeper thermocline)</a:t>
            </a:r>
          </a:p>
          <a:p>
            <a:pPr marL="1371600" lvl="2" indent="-457200">
              <a:buFont typeface="+mj-lt"/>
              <a:buAutoNum type="alphaLcParenR"/>
              <a:defRPr/>
            </a:pPr>
            <a:r>
              <a:rPr lang="en-US" sz="2000" dirty="0">
                <a:solidFill>
                  <a:srgbClr val="161616"/>
                </a:solidFill>
                <a:latin typeface="+mn-lt"/>
              </a:rPr>
              <a:t>The equatorial surface flow causes high pressure (high sea level) in the west and low pressure (low sea level) in the east, therefore an </a:t>
            </a:r>
            <a:r>
              <a:rPr lang="en-US" sz="2000" dirty="0">
                <a:solidFill>
                  <a:srgbClr val="FF0000"/>
                </a:solidFill>
                <a:latin typeface="+mn-lt"/>
              </a:rPr>
              <a:t>eastward PGF</a:t>
            </a:r>
            <a:r>
              <a:rPr lang="en-US" sz="2000" dirty="0">
                <a:solidFill>
                  <a:srgbClr val="161616"/>
                </a:solidFill>
                <a:latin typeface="+mn-lt"/>
              </a:rPr>
              <a:t>.</a:t>
            </a:r>
          </a:p>
          <a:p>
            <a:pPr marL="914400" lvl="1" indent="-457200">
              <a:buFontTx/>
              <a:buAutoNum type="arabicPeriod"/>
              <a:defRPr/>
            </a:pPr>
            <a:endParaRPr lang="en-US" sz="2000" dirty="0">
              <a:solidFill>
                <a:srgbClr val="161616"/>
              </a:solidFill>
              <a:latin typeface="+mn-lt"/>
            </a:endParaRPr>
          </a:p>
          <a:p>
            <a:pPr marL="914400" lvl="1" indent="-457200">
              <a:buFontTx/>
              <a:buAutoNum type="arabicPeriod"/>
              <a:defRPr/>
            </a:pPr>
            <a:r>
              <a:rPr lang="en-US" sz="2000" dirty="0">
                <a:solidFill>
                  <a:srgbClr val="2929FF"/>
                </a:solidFill>
                <a:latin typeface="+mn-lt"/>
              </a:rPr>
              <a:t>Upwelling 2</a:t>
            </a:r>
            <a:r>
              <a:rPr lang="en-US" sz="2000" dirty="0">
                <a:solidFill>
                  <a:srgbClr val="161616"/>
                </a:solidFill>
                <a:latin typeface="+mn-lt"/>
              </a:rPr>
              <a:t>: caused by off-equatorial Ekman transport driven by the easterly Trade Winds</a:t>
            </a:r>
          </a:p>
          <a:p>
            <a:pPr marL="914400" lvl="1" indent="-457200">
              <a:buFontTx/>
              <a:buAutoNum type="arabicPeriod"/>
              <a:defRPr/>
            </a:pPr>
            <a:endParaRPr lang="en-US" sz="2000" dirty="0">
              <a:solidFill>
                <a:srgbClr val="161616"/>
              </a:solidFill>
              <a:latin typeface="+mn-lt"/>
            </a:endParaRPr>
          </a:p>
        </p:txBody>
      </p:sp>
      <p:sp>
        <p:nvSpPr>
          <p:cNvPr id="5" name="Slide Number Placeholder 4"/>
          <p:cNvSpPr>
            <a:spLocks noGrp="1"/>
          </p:cNvSpPr>
          <p:nvPr>
            <p:ph type="sldNum" sz="quarter" idx="12"/>
          </p:nvPr>
        </p:nvSpPr>
        <p:spPr/>
        <p:txBody>
          <a:bodyPr/>
          <a:lstStyle/>
          <a:p>
            <a:pPr>
              <a:defRPr/>
            </a:pPr>
            <a:fld id="{73F3D38F-C209-C648-8087-1E13A6B8C073}" type="slidenum">
              <a:rPr lang="en-US"/>
              <a:pPr>
                <a:defRPr/>
              </a:pPr>
              <a:t>12</a:t>
            </a:fld>
            <a:endParaRPr lang="en-US"/>
          </a:p>
        </p:txBody>
      </p:sp>
      <p:sp>
        <p:nvSpPr>
          <p:cNvPr id="2" name="Title 1"/>
          <p:cNvSpPr>
            <a:spLocks noGrp="1"/>
          </p:cNvSpPr>
          <p:nvPr>
            <p:ph type="title"/>
          </p:nvPr>
        </p:nvSpPr>
        <p:spPr/>
        <p:txBody>
          <a:bodyPr/>
          <a:lstStyle/>
          <a:p>
            <a:endParaRPr lang="en-ZA"/>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62000" y="152400"/>
            <a:ext cx="7772400" cy="533400"/>
          </a:xfrm>
        </p:spPr>
        <p:txBody>
          <a:bodyPr/>
          <a:lstStyle/>
          <a:p>
            <a:pPr eaLnBrk="1" hangingPunct="1"/>
            <a:r>
              <a:rPr lang="en-US" sz="2000"/>
              <a:t>Ekman-induced upwelling/downwelling, effect on surface nutrients</a:t>
            </a:r>
            <a:endParaRPr lang="en-US"/>
          </a:p>
        </p:txBody>
      </p:sp>
      <p:pic>
        <p:nvPicPr>
          <p:cNvPr id="40963" name="Picture 6"/>
          <p:cNvPicPr>
            <a:picLocks noChangeAspect="1" noChangeArrowheads="1"/>
          </p:cNvPicPr>
          <p:nvPr/>
        </p:nvPicPr>
        <p:blipFill>
          <a:blip r:embed="rId3"/>
          <a:srcRect l="6139" t="18054" r="12297" b="14130"/>
          <a:stretch>
            <a:fillRect/>
          </a:stretch>
        </p:blipFill>
        <p:spPr bwMode="auto">
          <a:xfrm>
            <a:off x="5224463" y="762000"/>
            <a:ext cx="3919537" cy="4292600"/>
          </a:xfrm>
          <a:prstGeom prst="rect">
            <a:avLst/>
          </a:prstGeom>
          <a:noFill/>
          <a:ln w="9525">
            <a:noFill/>
            <a:miter lim="800000"/>
            <a:headEnd/>
            <a:tailEnd/>
          </a:ln>
        </p:spPr>
      </p:pic>
      <p:sp>
        <p:nvSpPr>
          <p:cNvPr id="40964" name="Text Box 7"/>
          <p:cNvSpPr txBox="1">
            <a:spLocks noChangeArrowheads="1"/>
          </p:cNvSpPr>
          <p:nvPr/>
        </p:nvSpPr>
        <p:spPr bwMode="auto">
          <a:xfrm>
            <a:off x="914400" y="5257800"/>
            <a:ext cx="7543800" cy="366713"/>
          </a:xfrm>
          <a:prstGeom prst="rect">
            <a:avLst/>
          </a:prstGeom>
          <a:noFill/>
          <a:ln w="9525">
            <a:noFill/>
            <a:miter lim="800000"/>
            <a:headEnd/>
            <a:tailEnd/>
          </a:ln>
        </p:spPr>
        <p:txBody>
          <a:bodyPr>
            <a:prstTxWarp prst="textNoShape">
              <a:avLst/>
            </a:prstTxWarp>
            <a:spAutoFit/>
          </a:bodyPr>
          <a:lstStyle/>
          <a:p>
            <a:pPr algn="r">
              <a:spcBef>
                <a:spcPct val="50000"/>
              </a:spcBef>
            </a:pPr>
            <a:r>
              <a:rPr lang="en-US" sz="1800">
                <a:solidFill>
                  <a:srgbClr val="161616"/>
                </a:solidFill>
              </a:rPr>
              <a:t>Ocean color: chlorophyll                                     Nitrate at 10 m depth</a:t>
            </a:r>
            <a:endParaRPr lang="en-US">
              <a:solidFill>
                <a:srgbClr val="161616"/>
              </a:solidFill>
            </a:endParaRPr>
          </a:p>
        </p:txBody>
      </p:sp>
      <p:sp>
        <p:nvSpPr>
          <p:cNvPr id="33798" name="TextBox 5"/>
          <p:cNvSpPr txBox="1">
            <a:spLocks noChangeArrowheads="1"/>
          </p:cNvSpPr>
          <p:nvPr/>
        </p:nvSpPr>
        <p:spPr bwMode="auto">
          <a:xfrm>
            <a:off x="381000" y="5943600"/>
            <a:ext cx="8991600" cy="708025"/>
          </a:xfrm>
          <a:prstGeom prst="rect">
            <a:avLst/>
          </a:prstGeom>
          <a:noFill/>
          <a:ln w="9525">
            <a:noFill/>
            <a:miter lim="800000"/>
            <a:headEnd/>
            <a:tailEnd/>
          </a:ln>
        </p:spPr>
        <p:txBody>
          <a:bodyPr>
            <a:prstTxWarp prst="textNoShape">
              <a:avLst/>
            </a:prstTxWarp>
            <a:spAutoFit/>
          </a:bodyPr>
          <a:lstStyle/>
          <a:p>
            <a:pPr>
              <a:defRPr/>
            </a:pPr>
            <a:r>
              <a:rPr lang="en-US" sz="2000" dirty="0">
                <a:solidFill>
                  <a:srgbClr val="161616"/>
                </a:solidFill>
                <a:latin typeface="+mn-lt"/>
              </a:rPr>
              <a:t>Equatorial upwelling brings nutrients to sea surface, enhanced in cold tongue in the mean</a:t>
            </a:r>
          </a:p>
        </p:txBody>
      </p:sp>
      <p:sp>
        <p:nvSpPr>
          <p:cNvPr id="8" name="Slide Number Placeholder 7"/>
          <p:cNvSpPr>
            <a:spLocks noGrp="1"/>
          </p:cNvSpPr>
          <p:nvPr>
            <p:ph type="sldNum" sz="quarter" idx="12"/>
          </p:nvPr>
        </p:nvSpPr>
        <p:spPr/>
        <p:txBody>
          <a:bodyPr/>
          <a:lstStyle/>
          <a:p>
            <a:pPr>
              <a:defRPr/>
            </a:pPr>
            <a:fld id="{FFEE3B86-36DC-2144-BE6B-D9DD667A1270}" type="slidenum">
              <a:rPr lang="en-US"/>
              <a:pPr>
                <a:defRPr/>
              </a:pPr>
              <a:t>13</a:t>
            </a:fld>
            <a:endParaRPr lang="en-US"/>
          </a:p>
        </p:txBody>
      </p:sp>
      <p:pic>
        <p:nvPicPr>
          <p:cNvPr id="40968" name="Picture 8"/>
          <p:cNvPicPr>
            <a:picLocks noChangeAspect="1"/>
          </p:cNvPicPr>
          <p:nvPr/>
        </p:nvPicPr>
        <p:blipFill>
          <a:blip r:embed="rId4"/>
          <a:srcRect/>
          <a:stretch>
            <a:fillRect/>
          </a:stretch>
        </p:blipFill>
        <p:spPr bwMode="auto">
          <a:xfrm>
            <a:off x="0" y="685800"/>
            <a:ext cx="5148263" cy="4572000"/>
          </a:xfrm>
          <a:prstGeom prst="rect">
            <a:avLst/>
          </a:prstGeom>
          <a:noFill/>
          <a:ln w="9525">
            <a:noFill/>
            <a:miter lim="800000"/>
            <a:headEnd/>
            <a:tailEnd/>
          </a:ln>
        </p:spPr>
      </p:pic>
      <p:sp>
        <p:nvSpPr>
          <p:cNvPr id="10" name="TextBox 9"/>
          <p:cNvSpPr txBox="1"/>
          <p:nvPr/>
        </p:nvSpPr>
        <p:spPr>
          <a:xfrm>
            <a:off x="0" y="5562600"/>
            <a:ext cx="7391400" cy="369888"/>
          </a:xfrm>
          <a:prstGeom prst="rect">
            <a:avLst/>
          </a:prstGeom>
          <a:noFill/>
        </p:spPr>
        <p:txBody>
          <a:bodyPr>
            <a:spAutoFit/>
          </a:bodyPr>
          <a:lstStyle/>
          <a:p>
            <a:pPr>
              <a:defRPr/>
            </a:pPr>
            <a:r>
              <a:rPr lang="en-US" sz="1800" dirty="0">
                <a:solidFill>
                  <a:schemeClr val="accent4">
                    <a:lumMod val="10000"/>
                  </a:schemeClr>
                </a:solidFill>
                <a:latin typeface="Times" pitchFamily="-65" charset="0"/>
              </a:rPr>
              <a:t>http://earthobservatory.nasa.gov/Features/Phytoplankton/page4.php</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Box 2"/>
          <p:cNvSpPr txBox="1">
            <a:spLocks noChangeArrowheads="1"/>
          </p:cNvSpPr>
          <p:nvPr/>
        </p:nvSpPr>
        <p:spPr bwMode="auto">
          <a:xfrm>
            <a:off x="228600" y="1371600"/>
            <a:ext cx="8534400" cy="4154488"/>
          </a:xfrm>
          <a:prstGeom prst="rect">
            <a:avLst/>
          </a:prstGeom>
          <a:noFill/>
          <a:ln w="9525">
            <a:noFill/>
            <a:miter lim="800000"/>
            <a:headEnd/>
            <a:tailEnd/>
          </a:ln>
        </p:spPr>
        <p:txBody>
          <a:bodyPr>
            <a:prstTxWarp prst="textNoShape">
              <a:avLst/>
            </a:prstTxWarp>
            <a:spAutoFit/>
          </a:bodyPr>
          <a:lstStyle/>
          <a:p>
            <a:pPr marL="914400" lvl="1" indent="-457200">
              <a:buFontTx/>
              <a:buAutoNum type="arabicPeriod"/>
              <a:defRPr/>
            </a:pPr>
            <a:endParaRPr lang="en-US" dirty="0"/>
          </a:p>
          <a:p>
            <a:pPr marL="914400" lvl="1" indent="-457200">
              <a:buFontTx/>
              <a:buAutoNum type="arabicPeriod"/>
              <a:defRPr/>
            </a:pPr>
            <a:r>
              <a:rPr lang="en-US" sz="2000" dirty="0">
                <a:solidFill>
                  <a:srgbClr val="161616"/>
                </a:solidFill>
                <a:latin typeface="+mn-lt"/>
              </a:rPr>
              <a:t>Down-gradient flow driven by the equatorial PGF: causes eastward flow along the equator.  This is called the </a:t>
            </a:r>
            <a:r>
              <a:rPr lang="en-US" sz="2000" dirty="0">
                <a:solidFill>
                  <a:srgbClr val="FF0000"/>
                </a:solidFill>
                <a:latin typeface="+mn-lt"/>
              </a:rPr>
              <a:t>Equatorial Undercurrent. </a:t>
            </a:r>
            <a:r>
              <a:rPr lang="en-US" sz="2000" dirty="0">
                <a:solidFill>
                  <a:srgbClr val="161616"/>
                </a:solidFill>
                <a:latin typeface="+mn-lt"/>
              </a:rPr>
              <a:t>The strongest current in the global ocean &gt; 150 cm/sec, but very thin and restricted to very close to the equator.</a:t>
            </a:r>
          </a:p>
          <a:p>
            <a:pPr marL="914400" lvl="1" indent="-457200">
              <a:buFontTx/>
              <a:buAutoNum type="arabicPeriod"/>
              <a:defRPr/>
            </a:pPr>
            <a:endParaRPr lang="en-US" sz="2000" dirty="0">
              <a:solidFill>
                <a:srgbClr val="161616"/>
              </a:solidFill>
              <a:latin typeface="+mn-lt"/>
            </a:endParaRPr>
          </a:p>
          <a:p>
            <a:pPr marL="914400" lvl="1" indent="-457200">
              <a:buFontTx/>
              <a:buAutoNum type="arabicPeriod"/>
              <a:defRPr/>
            </a:pPr>
            <a:r>
              <a:rPr lang="en-US" sz="2000" dirty="0">
                <a:solidFill>
                  <a:srgbClr val="161616"/>
                </a:solidFill>
                <a:latin typeface="+mn-lt"/>
              </a:rPr>
              <a:t>Geostrophic flow driven by the cross-equatorial PGF (which results from the low sea level along the equator due to off-equatorial transport driven by the winds).  This geostrophic flow is westward in both hemispheres:  </a:t>
            </a:r>
            <a:r>
              <a:rPr lang="en-US" sz="2000" dirty="0">
                <a:solidFill>
                  <a:srgbClr val="FF0000"/>
                </a:solidFill>
                <a:latin typeface="+mn-lt"/>
              </a:rPr>
              <a:t>South Equatorial Current </a:t>
            </a:r>
            <a:r>
              <a:rPr lang="en-US" sz="2000" dirty="0">
                <a:solidFill>
                  <a:srgbClr val="161616"/>
                </a:solidFill>
                <a:latin typeface="+mn-lt"/>
              </a:rPr>
              <a:t>(off-equatorial portion, in BOTH hemispheres – confusing nomenclature)</a:t>
            </a:r>
          </a:p>
        </p:txBody>
      </p:sp>
      <p:sp>
        <p:nvSpPr>
          <p:cNvPr id="5" name="Slide Number Placeholder 4"/>
          <p:cNvSpPr>
            <a:spLocks noGrp="1"/>
          </p:cNvSpPr>
          <p:nvPr>
            <p:ph type="sldNum" sz="quarter" idx="12"/>
          </p:nvPr>
        </p:nvSpPr>
        <p:spPr/>
        <p:txBody>
          <a:bodyPr/>
          <a:lstStyle/>
          <a:p>
            <a:pPr>
              <a:defRPr/>
            </a:pPr>
            <a:fld id="{53A8F1B4-533B-C543-A581-4CD2B3EA3C20}" type="slidenum">
              <a:rPr lang="en-US"/>
              <a:pPr>
                <a:defRPr/>
              </a:pPr>
              <a:t>14</a:t>
            </a:fld>
            <a:endParaRPr lang="en-US"/>
          </a:p>
        </p:txBody>
      </p:sp>
      <p:sp>
        <p:nvSpPr>
          <p:cNvPr id="2" name="Title 1"/>
          <p:cNvSpPr>
            <a:spLocks noGrp="1"/>
          </p:cNvSpPr>
          <p:nvPr>
            <p:ph type="title"/>
          </p:nvPr>
        </p:nvSpPr>
        <p:spPr/>
        <p:txBody>
          <a:bodyPr/>
          <a:lstStyle/>
          <a:p>
            <a:endParaRPr lang="en-ZA"/>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lstStyle/>
          <a:p>
            <a:pPr eaLnBrk="1" hangingPunct="1"/>
            <a:r>
              <a:rPr lang="en-US"/>
              <a:t>Equatorial Undercurrent</a:t>
            </a:r>
          </a:p>
        </p:txBody>
      </p:sp>
      <p:sp>
        <p:nvSpPr>
          <p:cNvPr id="46083" name="Text Box 1027"/>
          <p:cNvSpPr txBox="1">
            <a:spLocks noChangeArrowheads="1"/>
          </p:cNvSpPr>
          <p:nvPr/>
        </p:nvSpPr>
        <p:spPr bwMode="auto">
          <a:xfrm>
            <a:off x="6096000" y="838200"/>
            <a:ext cx="3048000" cy="4862513"/>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161616"/>
                </a:solidFill>
                <a:latin typeface="Verdana" charset="0"/>
              </a:rPr>
              <a:t>Just beneath the surface westward flow (</a:t>
            </a:r>
            <a:r>
              <a:rPr lang="en-US" sz="2000">
                <a:solidFill>
                  <a:srgbClr val="008000"/>
                </a:solidFill>
                <a:latin typeface="Verdana" charset="0"/>
              </a:rPr>
              <a:t>SEC</a:t>
            </a:r>
            <a:r>
              <a:rPr lang="en-US" sz="2000">
                <a:solidFill>
                  <a:srgbClr val="161616"/>
                </a:solidFill>
                <a:latin typeface="Verdana" charset="0"/>
              </a:rPr>
              <a:t>), there is a powerful eastward undercurrent, called </a:t>
            </a:r>
            <a:r>
              <a:rPr lang="en-US" sz="2000">
                <a:solidFill>
                  <a:srgbClr val="FF020E"/>
                </a:solidFill>
                <a:latin typeface="Verdana" charset="0"/>
              </a:rPr>
              <a:t>Equatorial Undercurrent </a:t>
            </a:r>
            <a:r>
              <a:rPr lang="en-US" sz="2000">
                <a:solidFill>
                  <a:srgbClr val="161616"/>
                </a:solidFill>
                <a:latin typeface="Verdana" charset="0"/>
              </a:rPr>
              <a:t>(EUC).</a:t>
            </a:r>
          </a:p>
          <a:p>
            <a:pPr>
              <a:spcBef>
                <a:spcPct val="50000"/>
              </a:spcBef>
            </a:pPr>
            <a:r>
              <a:rPr lang="en-US" sz="2000">
                <a:solidFill>
                  <a:srgbClr val="161616"/>
                </a:solidFill>
                <a:latin typeface="Verdana" charset="0"/>
              </a:rPr>
              <a:t>Beneath the EUC there is a weak westward flow called the </a:t>
            </a:r>
            <a:r>
              <a:rPr lang="en-US" sz="2000">
                <a:solidFill>
                  <a:srgbClr val="2929FF"/>
                </a:solidFill>
                <a:latin typeface="Verdana" charset="0"/>
              </a:rPr>
              <a:t>Equatorial Intermediate Current</a:t>
            </a:r>
          </a:p>
          <a:p>
            <a:pPr>
              <a:spcBef>
                <a:spcPct val="50000"/>
              </a:spcBef>
            </a:pPr>
            <a:endParaRPr lang="en-US" sz="2000">
              <a:solidFill>
                <a:srgbClr val="161616"/>
              </a:solidFill>
              <a:latin typeface="Verdana" charset="0"/>
            </a:endParaRPr>
          </a:p>
          <a:p>
            <a:pPr>
              <a:spcBef>
                <a:spcPct val="50000"/>
              </a:spcBef>
            </a:pPr>
            <a:r>
              <a:rPr lang="en-US" sz="2000">
                <a:solidFill>
                  <a:srgbClr val="161616"/>
                </a:solidFill>
                <a:latin typeface="Verdana" charset="0"/>
              </a:rPr>
              <a:t>(Knauss, DSR 1960)</a:t>
            </a:r>
          </a:p>
        </p:txBody>
      </p:sp>
      <p:sp>
        <p:nvSpPr>
          <p:cNvPr id="6" name="Slide Number Placeholder 5"/>
          <p:cNvSpPr>
            <a:spLocks noGrp="1"/>
          </p:cNvSpPr>
          <p:nvPr>
            <p:ph type="sldNum" sz="quarter" idx="12"/>
          </p:nvPr>
        </p:nvSpPr>
        <p:spPr/>
        <p:txBody>
          <a:bodyPr/>
          <a:lstStyle/>
          <a:p>
            <a:pPr>
              <a:defRPr/>
            </a:pPr>
            <a:fld id="{535B73CA-DFA8-2547-A8B2-987FB2020CA8}" type="slidenum">
              <a:rPr lang="en-US"/>
              <a:pPr>
                <a:defRPr/>
              </a:pPr>
              <a:t>15</a:t>
            </a:fld>
            <a:endParaRPr lang="en-US"/>
          </a:p>
        </p:txBody>
      </p:sp>
      <p:pic>
        <p:nvPicPr>
          <p:cNvPr id="46086" name="Picture 6" descr="knauss_velocity_1960.tiff"/>
          <p:cNvPicPr>
            <a:picLocks noChangeAspect="1"/>
          </p:cNvPicPr>
          <p:nvPr/>
        </p:nvPicPr>
        <p:blipFill>
          <a:blip r:embed="rId3"/>
          <a:srcRect/>
          <a:stretch>
            <a:fillRect/>
          </a:stretch>
        </p:blipFill>
        <p:spPr bwMode="auto">
          <a:xfrm>
            <a:off x="838200" y="990600"/>
            <a:ext cx="4597400" cy="5041900"/>
          </a:xfrm>
          <a:prstGeom prst="rect">
            <a:avLst/>
          </a:prstGeom>
          <a:noFill/>
          <a:ln w="9525">
            <a:noFill/>
            <a:miter lim="800000"/>
            <a:headEnd/>
            <a:tailEnd/>
          </a:ln>
        </p:spPr>
      </p:pic>
      <p:cxnSp>
        <p:nvCxnSpPr>
          <p:cNvPr id="46087" name="Straight Arrow Connector 8"/>
          <p:cNvCxnSpPr>
            <a:cxnSpLocks noChangeShapeType="1"/>
          </p:cNvCxnSpPr>
          <p:nvPr/>
        </p:nvCxnSpPr>
        <p:spPr bwMode="auto">
          <a:xfrm rot="10800000">
            <a:off x="4953000" y="1752600"/>
            <a:ext cx="1143000" cy="914400"/>
          </a:xfrm>
          <a:prstGeom prst="straightConnector1">
            <a:avLst/>
          </a:prstGeom>
          <a:noFill/>
          <a:ln w="57150">
            <a:solidFill>
              <a:srgbClr val="FF0000"/>
            </a:solidFill>
            <a:round/>
            <a:headEnd/>
            <a:tailEnd type="arrow" w="med" len="med"/>
          </a:ln>
        </p:spPr>
      </p:cxnSp>
      <p:cxnSp>
        <p:nvCxnSpPr>
          <p:cNvPr id="46088" name="Straight Arrow Connector 9"/>
          <p:cNvCxnSpPr>
            <a:cxnSpLocks noChangeShapeType="1"/>
          </p:cNvCxnSpPr>
          <p:nvPr/>
        </p:nvCxnSpPr>
        <p:spPr bwMode="auto">
          <a:xfrm rot="10800000" flipV="1">
            <a:off x="1981200" y="838200"/>
            <a:ext cx="3886200" cy="457200"/>
          </a:xfrm>
          <a:prstGeom prst="straightConnector1">
            <a:avLst/>
          </a:prstGeom>
          <a:noFill/>
          <a:ln w="57150">
            <a:solidFill>
              <a:srgbClr val="008000"/>
            </a:solidFill>
            <a:round/>
            <a:headEnd/>
            <a:tailEnd type="arrow" w="med" len="med"/>
          </a:ln>
        </p:spPr>
      </p:cxnSp>
      <p:cxnSp>
        <p:nvCxnSpPr>
          <p:cNvPr id="46089" name="Straight Arrow Connector 13"/>
          <p:cNvCxnSpPr>
            <a:cxnSpLocks noChangeShapeType="1"/>
          </p:cNvCxnSpPr>
          <p:nvPr/>
        </p:nvCxnSpPr>
        <p:spPr bwMode="auto">
          <a:xfrm rot="10800000">
            <a:off x="2362200" y="3810000"/>
            <a:ext cx="3733800" cy="609600"/>
          </a:xfrm>
          <a:prstGeom prst="straightConnector1">
            <a:avLst/>
          </a:prstGeom>
          <a:noFill/>
          <a:ln w="57150">
            <a:solidFill>
              <a:srgbClr val="0000FF"/>
            </a:solidFill>
            <a:round/>
            <a:headEnd/>
            <a:tailEnd type="arrow" w="med" len="med"/>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019800" y="0"/>
            <a:ext cx="3124200" cy="762000"/>
          </a:xfrm>
        </p:spPr>
        <p:txBody>
          <a:bodyPr/>
          <a:lstStyle/>
          <a:p>
            <a:pPr eaLnBrk="1" hangingPunct="1"/>
            <a:r>
              <a:rPr lang="en-US"/>
              <a:t>Equatorial Undercurrent</a:t>
            </a:r>
          </a:p>
        </p:txBody>
      </p:sp>
      <p:sp>
        <p:nvSpPr>
          <p:cNvPr id="43011" name="Text Box 3"/>
          <p:cNvSpPr txBox="1">
            <a:spLocks noChangeArrowheads="1"/>
          </p:cNvSpPr>
          <p:nvPr/>
        </p:nvSpPr>
        <p:spPr bwMode="auto">
          <a:xfrm>
            <a:off x="6096000" y="1219200"/>
            <a:ext cx="3048000" cy="4094163"/>
          </a:xfrm>
          <a:prstGeom prst="rect">
            <a:avLst/>
          </a:prstGeom>
          <a:noFill/>
          <a:ln w="9525">
            <a:noFill/>
            <a:miter lim="800000"/>
            <a:headEnd/>
            <a:tailEnd/>
          </a:ln>
        </p:spPr>
        <p:txBody>
          <a:bodyPr>
            <a:prstTxWarp prst="textNoShape">
              <a:avLst/>
            </a:prstTxWarp>
            <a:spAutoFit/>
          </a:bodyPr>
          <a:lstStyle/>
          <a:p>
            <a:pPr>
              <a:spcBef>
                <a:spcPct val="50000"/>
              </a:spcBef>
              <a:defRPr/>
            </a:pPr>
            <a:r>
              <a:rPr lang="en-US" sz="2000" dirty="0">
                <a:solidFill>
                  <a:srgbClr val="161616"/>
                </a:solidFill>
                <a:latin typeface="+mn-lt"/>
              </a:rPr>
              <a:t>Velocity sections across equator showing equatorial undercurrent</a:t>
            </a:r>
          </a:p>
          <a:p>
            <a:pPr>
              <a:spcBef>
                <a:spcPct val="50000"/>
              </a:spcBef>
              <a:defRPr/>
            </a:pPr>
            <a:endParaRPr lang="en-US" sz="2000" dirty="0">
              <a:solidFill>
                <a:srgbClr val="161616"/>
              </a:solidFill>
              <a:latin typeface="+mn-lt"/>
            </a:endParaRPr>
          </a:p>
          <a:p>
            <a:pPr>
              <a:spcBef>
                <a:spcPct val="50000"/>
              </a:spcBef>
              <a:defRPr/>
            </a:pPr>
            <a:r>
              <a:rPr lang="en-US" sz="2000" dirty="0">
                <a:solidFill>
                  <a:srgbClr val="161616"/>
                </a:solidFill>
                <a:latin typeface="+mn-lt"/>
              </a:rPr>
              <a:t>Also structure along the equator, suggesting shoaling in the east.</a:t>
            </a:r>
          </a:p>
          <a:p>
            <a:pPr>
              <a:spcBef>
                <a:spcPct val="50000"/>
              </a:spcBef>
              <a:defRPr/>
            </a:pPr>
            <a:endParaRPr lang="en-US" sz="2000" dirty="0">
              <a:solidFill>
                <a:srgbClr val="161616"/>
              </a:solidFill>
              <a:latin typeface="+mn-lt"/>
            </a:endParaRPr>
          </a:p>
          <a:p>
            <a:pPr>
              <a:spcBef>
                <a:spcPct val="50000"/>
              </a:spcBef>
              <a:defRPr/>
            </a:pPr>
            <a:r>
              <a:rPr lang="en-US" sz="2000" dirty="0">
                <a:solidFill>
                  <a:srgbClr val="161616"/>
                </a:solidFill>
                <a:latin typeface="+mn-lt"/>
              </a:rPr>
              <a:t>(</a:t>
            </a:r>
            <a:r>
              <a:rPr lang="en-US" sz="2000" dirty="0" err="1">
                <a:solidFill>
                  <a:srgbClr val="161616"/>
                </a:solidFill>
                <a:latin typeface="+mn-lt"/>
              </a:rPr>
              <a:t>Knauss</a:t>
            </a:r>
            <a:r>
              <a:rPr lang="en-US" sz="2000" dirty="0">
                <a:solidFill>
                  <a:srgbClr val="161616"/>
                </a:solidFill>
                <a:latin typeface="+mn-lt"/>
              </a:rPr>
              <a:t>, 1960)</a:t>
            </a:r>
          </a:p>
        </p:txBody>
      </p:sp>
      <p:pic>
        <p:nvPicPr>
          <p:cNvPr id="48132" name="Picture 5" descr="knauss_eucsections"/>
          <p:cNvPicPr>
            <a:picLocks noChangeAspect="1" noChangeArrowheads="1"/>
          </p:cNvPicPr>
          <p:nvPr/>
        </p:nvPicPr>
        <p:blipFill>
          <a:blip r:embed="rId3"/>
          <a:srcRect/>
          <a:stretch>
            <a:fillRect/>
          </a:stretch>
        </p:blipFill>
        <p:spPr bwMode="auto">
          <a:xfrm>
            <a:off x="0" y="0"/>
            <a:ext cx="5300663" cy="68580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9E3964A3-5953-104F-8D53-A697D648ADC5}" type="slidenum">
              <a:rPr lang="en-US"/>
              <a:pPr>
                <a:defRPr/>
              </a:pPr>
              <a:t>16</a:t>
            </a:fld>
            <a:endParaRPr 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0" y="0"/>
            <a:ext cx="9144000" cy="1295400"/>
          </a:xfrm>
        </p:spPr>
        <p:txBody>
          <a:bodyPr/>
          <a:lstStyle/>
          <a:p>
            <a:r>
              <a:rPr lang="en-US" smtClean="0"/>
              <a:t>Dynamics IX: Equatorial dynamics in brief (slide 4): tropical geostrophic flows associated with wind stress curl and Sverdrup transport</a:t>
            </a:r>
          </a:p>
        </p:txBody>
      </p:sp>
      <p:sp>
        <p:nvSpPr>
          <p:cNvPr id="49155" name="TextBox 2"/>
          <p:cNvSpPr txBox="1">
            <a:spLocks noChangeArrowheads="1"/>
          </p:cNvSpPr>
          <p:nvPr/>
        </p:nvSpPr>
        <p:spPr bwMode="auto">
          <a:xfrm>
            <a:off x="228600" y="990600"/>
            <a:ext cx="8534400" cy="5386388"/>
          </a:xfrm>
          <a:prstGeom prst="rect">
            <a:avLst/>
          </a:prstGeom>
          <a:noFill/>
          <a:ln w="9525">
            <a:noFill/>
            <a:miter lim="800000"/>
            <a:headEnd/>
            <a:tailEnd/>
          </a:ln>
        </p:spPr>
        <p:txBody>
          <a:bodyPr>
            <a:prstTxWarp prst="textNoShape">
              <a:avLst/>
            </a:prstTxWarp>
            <a:spAutoFit/>
          </a:bodyPr>
          <a:lstStyle/>
          <a:p>
            <a:pPr marL="914400" lvl="1" indent="-457200">
              <a:buFontTx/>
              <a:buAutoNum type="arabicPeriod"/>
              <a:defRPr/>
            </a:pPr>
            <a:endParaRPr lang="en-US" dirty="0"/>
          </a:p>
          <a:p>
            <a:pPr marL="914400" lvl="1" indent="-457200">
              <a:buFontTx/>
              <a:buAutoNum type="arabicPeriod"/>
              <a:defRPr/>
            </a:pPr>
            <a:r>
              <a:rPr lang="en-US" sz="2000" dirty="0">
                <a:solidFill>
                  <a:srgbClr val="161616"/>
                </a:solidFill>
                <a:latin typeface="+mn-lt"/>
              </a:rPr>
              <a:t>More than 1° latitude or so from the equator, the circulation reverts to the Sverdrup transport concept.  This is geostrophic flow, which is forced through potential vorticity changes resulting from Ekman downwelling or upwelling</a:t>
            </a:r>
          </a:p>
          <a:p>
            <a:pPr marL="914400" lvl="1" indent="-457200">
              <a:buFontTx/>
              <a:buAutoNum type="arabicPeriod"/>
              <a:defRPr/>
            </a:pPr>
            <a:endParaRPr lang="en-US" sz="2000" dirty="0">
              <a:solidFill>
                <a:srgbClr val="161616"/>
              </a:solidFill>
              <a:latin typeface="+mn-lt"/>
            </a:endParaRPr>
          </a:p>
          <a:p>
            <a:pPr marL="914400" lvl="1" indent="-457200">
              <a:buFontTx/>
              <a:buAutoNum type="arabicPeriod"/>
              <a:defRPr/>
            </a:pPr>
            <a:r>
              <a:rPr lang="en-US" sz="2000" dirty="0">
                <a:solidFill>
                  <a:srgbClr val="161616"/>
                </a:solidFill>
                <a:latin typeface="+mn-lt"/>
              </a:rPr>
              <a:t>Southern Hemisphere:  Ekman downwelling throughout tropics into the subtropics, hence westward flow.  This is </a:t>
            </a:r>
            <a:r>
              <a:rPr lang="en-US" sz="2000" i="1" dirty="0">
                <a:solidFill>
                  <a:srgbClr val="161616"/>
                </a:solidFill>
                <a:latin typeface="+mn-lt"/>
              </a:rPr>
              <a:t>yet another </a:t>
            </a:r>
            <a:r>
              <a:rPr lang="en-US" sz="2000" dirty="0">
                <a:solidFill>
                  <a:srgbClr val="161616"/>
                </a:solidFill>
                <a:latin typeface="+mn-lt"/>
              </a:rPr>
              <a:t>part of the </a:t>
            </a:r>
            <a:r>
              <a:rPr lang="en-US" sz="2000" dirty="0">
                <a:solidFill>
                  <a:srgbClr val="FF020E"/>
                </a:solidFill>
                <a:latin typeface="+mn-lt"/>
              </a:rPr>
              <a:t>South Equatorial Current</a:t>
            </a:r>
          </a:p>
          <a:p>
            <a:pPr marL="914400" lvl="1" indent="-457200">
              <a:buFontTx/>
              <a:buAutoNum type="arabicPeriod"/>
              <a:defRPr/>
            </a:pPr>
            <a:endParaRPr lang="en-US" sz="2000" dirty="0">
              <a:solidFill>
                <a:srgbClr val="161616"/>
              </a:solidFill>
              <a:latin typeface="+mn-lt"/>
            </a:endParaRPr>
          </a:p>
          <a:p>
            <a:pPr marL="914400" lvl="1" indent="-457200">
              <a:buFontTx/>
              <a:buAutoNum type="arabicPeriod"/>
              <a:defRPr/>
            </a:pPr>
            <a:r>
              <a:rPr lang="en-US" sz="2000" dirty="0">
                <a:solidFill>
                  <a:srgbClr val="161616"/>
                </a:solidFill>
                <a:latin typeface="+mn-lt"/>
              </a:rPr>
              <a:t>Northern Hemisphere: Band of Ekman upwelling beneath the ITCZ causes a very wide (longitude), very narrow (latitude) cyclonic gyre, with eastward flow (</a:t>
            </a:r>
            <a:r>
              <a:rPr lang="en-US" sz="2000" dirty="0">
                <a:solidFill>
                  <a:srgbClr val="FF020E"/>
                </a:solidFill>
                <a:latin typeface="+mn-lt"/>
              </a:rPr>
              <a:t>North Equatorial Countercurrent</a:t>
            </a:r>
            <a:r>
              <a:rPr lang="en-US" sz="2000" dirty="0">
                <a:solidFill>
                  <a:srgbClr val="161616"/>
                </a:solidFill>
                <a:latin typeface="+mn-lt"/>
              </a:rPr>
              <a:t>) on its south side and westward flow on its north side (</a:t>
            </a:r>
            <a:r>
              <a:rPr lang="en-US" sz="2000" dirty="0">
                <a:solidFill>
                  <a:srgbClr val="FF020E"/>
                </a:solidFill>
                <a:latin typeface="+mn-lt"/>
              </a:rPr>
              <a:t>North Equatorial Current</a:t>
            </a:r>
            <a:r>
              <a:rPr lang="en-US" sz="2000" dirty="0">
                <a:solidFill>
                  <a:srgbClr val="161616"/>
                </a:solidFill>
                <a:latin typeface="+mn-lt"/>
              </a:rPr>
              <a:t>).</a:t>
            </a:r>
          </a:p>
        </p:txBody>
      </p:sp>
      <p:sp>
        <p:nvSpPr>
          <p:cNvPr id="5" name="Slide Number Placeholder 4"/>
          <p:cNvSpPr>
            <a:spLocks noGrp="1"/>
          </p:cNvSpPr>
          <p:nvPr>
            <p:ph type="sldNum" sz="quarter" idx="12"/>
          </p:nvPr>
        </p:nvSpPr>
        <p:spPr/>
        <p:txBody>
          <a:bodyPr/>
          <a:lstStyle/>
          <a:p>
            <a:pPr>
              <a:defRPr/>
            </a:pPr>
            <a:fld id="{F0D3CC36-863A-874B-94B4-7DC649F97C3E}" type="slidenum">
              <a:rPr lang="en-US"/>
              <a:pPr>
                <a:defRPr/>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t>Tropical winds and Ekman pumping</a:t>
            </a:r>
          </a:p>
        </p:txBody>
      </p:sp>
      <p:sp>
        <p:nvSpPr>
          <p:cNvPr id="50179" name="Text Box 3"/>
          <p:cNvSpPr txBox="1">
            <a:spLocks noChangeArrowheads="1"/>
          </p:cNvSpPr>
          <p:nvPr/>
        </p:nvSpPr>
        <p:spPr bwMode="auto">
          <a:xfrm>
            <a:off x="0" y="1371600"/>
            <a:ext cx="2743200" cy="4094163"/>
          </a:xfrm>
          <a:prstGeom prst="rect">
            <a:avLst/>
          </a:prstGeom>
          <a:noFill/>
          <a:ln w="9525">
            <a:noFill/>
            <a:miter lim="800000"/>
            <a:headEnd/>
            <a:tailEnd/>
          </a:ln>
        </p:spPr>
        <p:txBody>
          <a:bodyPr>
            <a:prstTxWarp prst="textNoShape">
              <a:avLst/>
            </a:prstTxWarp>
            <a:spAutoFit/>
          </a:bodyPr>
          <a:lstStyle/>
          <a:p>
            <a:pPr>
              <a:spcBef>
                <a:spcPct val="50000"/>
              </a:spcBef>
              <a:defRPr/>
            </a:pPr>
            <a:r>
              <a:rPr lang="en-US" sz="2000" dirty="0">
                <a:solidFill>
                  <a:schemeClr val="accent4">
                    <a:lumMod val="10000"/>
                  </a:schemeClr>
                </a:solidFill>
                <a:latin typeface="+mn-lt"/>
              </a:rPr>
              <a:t>Trade winds, convergence at 5-10°N (ITCZ)</a:t>
            </a:r>
          </a:p>
          <a:p>
            <a:pPr>
              <a:spcBef>
                <a:spcPct val="50000"/>
              </a:spcBef>
              <a:defRPr/>
            </a:pPr>
            <a:endParaRPr lang="en-US" sz="2000" dirty="0">
              <a:solidFill>
                <a:schemeClr val="accent4">
                  <a:lumMod val="10000"/>
                </a:schemeClr>
              </a:solidFill>
              <a:latin typeface="+mn-lt"/>
            </a:endParaRPr>
          </a:p>
          <a:p>
            <a:pPr>
              <a:spcBef>
                <a:spcPct val="50000"/>
              </a:spcBef>
              <a:defRPr/>
            </a:pPr>
            <a:endParaRPr lang="en-US" sz="2000" dirty="0">
              <a:solidFill>
                <a:schemeClr val="accent4">
                  <a:lumMod val="10000"/>
                </a:schemeClr>
              </a:solidFill>
              <a:latin typeface="+mn-lt"/>
            </a:endParaRPr>
          </a:p>
          <a:p>
            <a:pPr>
              <a:spcBef>
                <a:spcPct val="50000"/>
              </a:spcBef>
              <a:defRPr/>
            </a:pPr>
            <a:endParaRPr lang="en-US" sz="2000" dirty="0">
              <a:solidFill>
                <a:schemeClr val="accent4">
                  <a:lumMod val="10000"/>
                </a:schemeClr>
              </a:solidFill>
              <a:latin typeface="+mn-lt"/>
            </a:endParaRPr>
          </a:p>
          <a:p>
            <a:pPr>
              <a:spcBef>
                <a:spcPct val="50000"/>
              </a:spcBef>
              <a:defRPr/>
            </a:pPr>
            <a:r>
              <a:rPr lang="en-US" sz="2000" dirty="0">
                <a:solidFill>
                  <a:schemeClr val="accent4">
                    <a:lumMod val="10000"/>
                  </a:schemeClr>
                </a:solidFill>
                <a:latin typeface="+mn-lt"/>
              </a:rPr>
              <a:t>Elongated Ekman suction region, creating the NECC, Mindanao Current cyclonic “gyre”</a:t>
            </a:r>
          </a:p>
        </p:txBody>
      </p:sp>
      <p:sp>
        <p:nvSpPr>
          <p:cNvPr id="57348" name="Text Box 5"/>
          <p:cNvSpPr txBox="1">
            <a:spLocks noChangeArrowheads="1"/>
          </p:cNvSpPr>
          <p:nvPr/>
        </p:nvSpPr>
        <p:spPr bwMode="auto">
          <a:xfrm>
            <a:off x="6934200" y="609600"/>
            <a:ext cx="1905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Gill (1982)</a:t>
            </a:r>
          </a:p>
        </p:txBody>
      </p:sp>
      <p:pic>
        <p:nvPicPr>
          <p:cNvPr id="57349" name="Picture 6" descr="Lynne_Page_3"/>
          <p:cNvPicPr>
            <a:picLocks noChangeAspect="1" noChangeArrowheads="1"/>
          </p:cNvPicPr>
          <p:nvPr/>
        </p:nvPicPr>
        <p:blipFill>
          <a:blip r:embed="rId3"/>
          <a:srcRect l="2951" t="53951" r="2623" b="17175"/>
          <a:stretch>
            <a:fillRect/>
          </a:stretch>
        </p:blipFill>
        <p:spPr bwMode="auto">
          <a:xfrm>
            <a:off x="2590800" y="4048125"/>
            <a:ext cx="6400800" cy="2533650"/>
          </a:xfrm>
          <a:prstGeom prst="rect">
            <a:avLst/>
          </a:prstGeom>
          <a:noFill/>
          <a:ln w="9525">
            <a:noFill/>
            <a:miter lim="800000"/>
            <a:headEnd/>
            <a:tailEnd/>
          </a:ln>
        </p:spPr>
      </p:pic>
      <p:pic>
        <p:nvPicPr>
          <p:cNvPr id="57350" name="Picture 7" descr="Lynne_Page_3"/>
          <p:cNvPicPr>
            <a:picLocks noChangeAspect="1" noChangeArrowheads="1"/>
          </p:cNvPicPr>
          <p:nvPr/>
        </p:nvPicPr>
        <p:blipFill>
          <a:blip r:embed="rId3"/>
          <a:srcRect l="2951" t="10638" r="2623" b="61247"/>
          <a:stretch>
            <a:fillRect/>
          </a:stretch>
        </p:blipFill>
        <p:spPr bwMode="auto">
          <a:xfrm>
            <a:off x="2590800" y="1143000"/>
            <a:ext cx="6400800" cy="2466975"/>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pPr>
              <a:defRPr/>
            </a:pPr>
            <a:fld id="{C7A037B2-B3EA-1945-ABF6-3C774E5A38F1}" type="slidenum">
              <a:rPr lang="en-US"/>
              <a:pPr>
                <a:defRPr/>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533400" y="228600"/>
            <a:ext cx="8610600" cy="838200"/>
          </a:xfrm>
        </p:spPr>
        <p:txBody>
          <a:bodyPr/>
          <a:lstStyle/>
          <a:p>
            <a:pPr eaLnBrk="1" hangingPunct="1"/>
            <a:r>
              <a:rPr lang="en-US" sz="2400"/>
              <a:t>Pacific meridional salinity section crossing equator</a:t>
            </a:r>
            <a:br>
              <a:rPr lang="en-US" sz="2400"/>
            </a:br>
            <a:endParaRPr lang="en-US"/>
          </a:p>
        </p:txBody>
      </p:sp>
      <p:sp>
        <p:nvSpPr>
          <p:cNvPr id="59395" name="Text Box 3"/>
          <p:cNvSpPr txBox="1">
            <a:spLocks noChangeArrowheads="1"/>
          </p:cNvSpPr>
          <p:nvPr/>
        </p:nvSpPr>
        <p:spPr bwMode="auto">
          <a:xfrm>
            <a:off x="5181600" y="6400800"/>
            <a:ext cx="39624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WOCE P16  (Talley, 2007)</a:t>
            </a:r>
          </a:p>
        </p:txBody>
      </p:sp>
      <p:pic>
        <p:nvPicPr>
          <p:cNvPr id="59396" name="Picture 5" descr="P16_CTDSAL_underwater"/>
          <p:cNvPicPr>
            <a:picLocks noChangeAspect="1" noChangeArrowheads="1"/>
          </p:cNvPicPr>
          <p:nvPr/>
        </p:nvPicPr>
        <p:blipFill>
          <a:blip r:embed="rId3"/>
          <a:srcRect l="2942" t="27272" r="4903" b="21970"/>
          <a:stretch>
            <a:fillRect/>
          </a:stretch>
        </p:blipFill>
        <p:spPr bwMode="auto">
          <a:xfrm>
            <a:off x="2819400" y="1219200"/>
            <a:ext cx="6324600" cy="4508500"/>
          </a:xfrm>
          <a:prstGeom prst="rect">
            <a:avLst/>
          </a:prstGeom>
          <a:noFill/>
          <a:ln w="9525">
            <a:noFill/>
            <a:miter lim="800000"/>
            <a:headEnd/>
            <a:tailEnd/>
          </a:ln>
        </p:spPr>
      </p:pic>
      <p:sp>
        <p:nvSpPr>
          <p:cNvPr id="59397" name="Text Box 6"/>
          <p:cNvSpPr txBox="1">
            <a:spLocks noChangeArrowheads="1"/>
          </p:cNvSpPr>
          <p:nvPr/>
        </p:nvSpPr>
        <p:spPr bwMode="auto">
          <a:xfrm>
            <a:off x="0" y="1295400"/>
            <a:ext cx="2590800" cy="5262563"/>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Surface fresh band under the ITCZ </a:t>
            </a:r>
          </a:p>
          <a:p>
            <a:pPr>
              <a:spcBef>
                <a:spcPct val="50000"/>
              </a:spcBef>
            </a:pPr>
            <a:r>
              <a:rPr lang="en-US">
                <a:solidFill>
                  <a:srgbClr val="161616"/>
                </a:solidFill>
              </a:rPr>
              <a:t>High salinity in subtropics, equatorward salinity maximum (“Subtropical Underwater”)</a:t>
            </a:r>
          </a:p>
          <a:p>
            <a:pPr>
              <a:spcBef>
                <a:spcPct val="50000"/>
              </a:spcBef>
            </a:pPr>
            <a:r>
              <a:rPr lang="en-US">
                <a:solidFill>
                  <a:srgbClr val="161616"/>
                </a:solidFill>
              </a:rPr>
              <a:t>S. Pacific is saltier than N. Pacific</a:t>
            </a:r>
          </a:p>
          <a:p>
            <a:pPr>
              <a:spcBef>
                <a:spcPct val="50000"/>
              </a:spcBef>
            </a:pPr>
            <a:endParaRPr lang="en-US">
              <a:solidFill>
                <a:srgbClr val="161616"/>
              </a:solidFill>
            </a:endParaRPr>
          </a:p>
          <a:p>
            <a:pPr>
              <a:spcBef>
                <a:spcPct val="50000"/>
              </a:spcBef>
            </a:pPr>
            <a:endParaRPr lang="en-US"/>
          </a:p>
        </p:txBody>
      </p:sp>
      <p:sp>
        <p:nvSpPr>
          <p:cNvPr id="141319" name="Line 7"/>
          <p:cNvSpPr>
            <a:spLocks noChangeShapeType="1"/>
          </p:cNvSpPr>
          <p:nvPr/>
        </p:nvSpPr>
        <p:spPr bwMode="auto">
          <a:xfrm flipV="1">
            <a:off x="2286000" y="1524000"/>
            <a:ext cx="4267200" cy="228600"/>
          </a:xfrm>
          <a:prstGeom prst="line">
            <a:avLst/>
          </a:prstGeom>
          <a:noFill/>
          <a:ln w="76200">
            <a:solidFill>
              <a:srgbClr val="00FF00"/>
            </a:solidFill>
            <a:round/>
            <a:headEnd/>
            <a:tailEnd type="triangle" w="med" len="med"/>
          </a:ln>
        </p:spPr>
        <p:txBody>
          <a:bodyPr wrap="none" anchor="ctr">
            <a:prstTxWarp prst="textNoShape">
              <a:avLst/>
            </a:prstTxWarp>
          </a:bodyPr>
          <a:lstStyle/>
          <a:p>
            <a:endParaRPr lang="en-US"/>
          </a:p>
        </p:txBody>
      </p:sp>
      <p:sp>
        <p:nvSpPr>
          <p:cNvPr id="141320" name="Line 8"/>
          <p:cNvSpPr>
            <a:spLocks noChangeShapeType="1"/>
          </p:cNvSpPr>
          <p:nvPr/>
        </p:nvSpPr>
        <p:spPr bwMode="auto">
          <a:xfrm flipV="1">
            <a:off x="2133600" y="2514600"/>
            <a:ext cx="3200400" cy="762000"/>
          </a:xfrm>
          <a:prstGeom prst="line">
            <a:avLst/>
          </a:prstGeom>
          <a:noFill/>
          <a:ln w="76200">
            <a:solidFill>
              <a:srgbClr val="00FF00"/>
            </a:solidFill>
            <a:round/>
            <a:headEnd/>
            <a:tailEnd type="triangle" w="med" len="med"/>
          </a:ln>
        </p:spPr>
        <p:txBody>
          <a:bodyPr wrap="none" anchor="ctr">
            <a:prstTxWarp prst="textNoShape">
              <a:avLst/>
            </a:prstTxWarp>
          </a:bodyPr>
          <a:lstStyle/>
          <a:p>
            <a:endParaRPr lang="en-US"/>
          </a:p>
        </p:txBody>
      </p:sp>
      <p:sp>
        <p:nvSpPr>
          <p:cNvPr id="141321" name="Line 9"/>
          <p:cNvSpPr>
            <a:spLocks noChangeShapeType="1"/>
          </p:cNvSpPr>
          <p:nvPr/>
        </p:nvSpPr>
        <p:spPr bwMode="auto">
          <a:xfrm flipV="1">
            <a:off x="2286000" y="2362200"/>
            <a:ext cx="5715000" cy="1295400"/>
          </a:xfrm>
          <a:prstGeom prst="line">
            <a:avLst/>
          </a:prstGeom>
          <a:noFill/>
          <a:ln w="76200">
            <a:solidFill>
              <a:srgbClr val="00FF00"/>
            </a:solidFill>
            <a:round/>
            <a:headEnd/>
            <a:tailEnd type="triangle" w="med" len="med"/>
          </a:ln>
        </p:spPr>
        <p:txBody>
          <a:bodyPr wrap="none" anchor="ctr">
            <a:prstTxWarp prst="textNoShape">
              <a:avLst/>
            </a:prstTxWarp>
          </a:bodyPr>
          <a:lstStyle/>
          <a:p>
            <a:endParaRPr lang="en-US"/>
          </a:p>
        </p:txBody>
      </p:sp>
      <p:sp>
        <p:nvSpPr>
          <p:cNvPr id="10" name="Slide Number Placeholder 9"/>
          <p:cNvSpPr>
            <a:spLocks noGrp="1"/>
          </p:cNvSpPr>
          <p:nvPr>
            <p:ph type="sldNum" sz="quarter" idx="12"/>
          </p:nvPr>
        </p:nvSpPr>
        <p:spPr/>
        <p:txBody>
          <a:bodyPr/>
          <a:lstStyle/>
          <a:p>
            <a:pPr>
              <a:defRPr/>
            </a:pPr>
            <a:fld id="{B6E140E7-8348-774D-9898-67A779F4C33F}" type="slidenum">
              <a:rPr lang="en-US"/>
              <a:pPr>
                <a:defRPr/>
              </a:pPr>
              <a:t>19</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9" grpId="0" animBg="1"/>
      <p:bldP spid="141320" grpId="0" animBg="1"/>
      <p:bldP spid="1413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Sea surface temperature (satellite)</a:t>
            </a:r>
          </a:p>
        </p:txBody>
      </p:sp>
      <p:pic>
        <p:nvPicPr>
          <p:cNvPr id="17411" name="Picture 4"/>
          <p:cNvPicPr>
            <a:picLocks noChangeAspect="1" noChangeArrowheads="1"/>
          </p:cNvPicPr>
          <p:nvPr/>
        </p:nvPicPr>
        <p:blipFill>
          <a:blip r:embed="rId3"/>
          <a:srcRect/>
          <a:stretch>
            <a:fillRect/>
          </a:stretch>
        </p:blipFill>
        <p:spPr bwMode="auto">
          <a:xfrm>
            <a:off x="177800" y="914400"/>
            <a:ext cx="8966200" cy="4713288"/>
          </a:xfrm>
          <a:prstGeom prst="rect">
            <a:avLst/>
          </a:prstGeom>
          <a:noFill/>
          <a:ln w="9525">
            <a:noFill/>
            <a:miter lim="800000"/>
            <a:headEnd/>
            <a:tailEnd/>
          </a:ln>
        </p:spPr>
      </p:pic>
      <p:sp>
        <p:nvSpPr>
          <p:cNvPr id="17412" name="Text Box 5"/>
          <p:cNvSpPr txBox="1">
            <a:spLocks noChangeArrowheads="1"/>
          </p:cNvSpPr>
          <p:nvPr/>
        </p:nvSpPr>
        <p:spPr bwMode="auto">
          <a:xfrm>
            <a:off x="2133600" y="6461125"/>
            <a:ext cx="7391400" cy="396875"/>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161616"/>
                </a:solidFill>
              </a:rPr>
              <a:t>http://www.osdpd.noaa.gov/PSB/EPS/SST/sst_anal_fields.html</a:t>
            </a:r>
            <a:endParaRPr lang="en-US">
              <a:solidFill>
                <a:srgbClr val="161616"/>
              </a:solidFill>
            </a:endParaRPr>
          </a:p>
        </p:txBody>
      </p:sp>
      <p:sp>
        <p:nvSpPr>
          <p:cNvPr id="17413" name="TextBox 4"/>
          <p:cNvSpPr txBox="1">
            <a:spLocks noChangeArrowheads="1"/>
          </p:cNvSpPr>
          <p:nvPr/>
        </p:nvSpPr>
        <p:spPr bwMode="auto">
          <a:xfrm>
            <a:off x="228600" y="5638800"/>
            <a:ext cx="4267200" cy="830263"/>
          </a:xfrm>
          <a:prstGeom prst="rect">
            <a:avLst/>
          </a:prstGeom>
          <a:noFill/>
          <a:ln w="9525">
            <a:noFill/>
            <a:miter lim="800000"/>
            <a:headEnd/>
            <a:tailEnd/>
          </a:ln>
        </p:spPr>
        <p:txBody>
          <a:bodyPr>
            <a:prstTxWarp prst="textNoShape">
              <a:avLst/>
            </a:prstTxWarp>
            <a:spAutoFit/>
          </a:bodyPr>
          <a:lstStyle/>
          <a:p>
            <a:r>
              <a:rPr lang="en-US">
                <a:solidFill>
                  <a:srgbClr val="FF020E"/>
                </a:solidFill>
              </a:rPr>
              <a:t>Cold tongue </a:t>
            </a:r>
            <a:r>
              <a:rPr lang="en-US">
                <a:solidFill>
                  <a:srgbClr val="161616"/>
                </a:solidFill>
              </a:rPr>
              <a:t>(colder water along equator in east)</a:t>
            </a:r>
          </a:p>
        </p:txBody>
      </p:sp>
      <p:sp>
        <p:nvSpPr>
          <p:cNvPr id="20486" name="TextBox 5"/>
          <p:cNvSpPr txBox="1">
            <a:spLocks noChangeArrowheads="1"/>
          </p:cNvSpPr>
          <p:nvPr/>
        </p:nvSpPr>
        <p:spPr bwMode="auto">
          <a:xfrm>
            <a:off x="5029200" y="5638800"/>
            <a:ext cx="4267200" cy="830263"/>
          </a:xfrm>
          <a:prstGeom prst="rect">
            <a:avLst/>
          </a:prstGeom>
          <a:noFill/>
          <a:ln w="9525">
            <a:noFill/>
            <a:miter lim="800000"/>
            <a:headEnd/>
            <a:tailEnd/>
          </a:ln>
        </p:spPr>
        <p:txBody>
          <a:bodyPr>
            <a:prstTxWarp prst="textNoShape">
              <a:avLst/>
            </a:prstTxWarp>
            <a:spAutoFit/>
          </a:bodyPr>
          <a:lstStyle/>
          <a:p>
            <a:pPr>
              <a:defRPr/>
            </a:pPr>
            <a:r>
              <a:rPr lang="en-US" dirty="0">
                <a:solidFill>
                  <a:srgbClr val="FF020E"/>
                </a:solidFill>
              </a:rPr>
              <a:t>Warm pool </a:t>
            </a:r>
            <a:r>
              <a:rPr lang="en-US" dirty="0">
                <a:solidFill>
                  <a:schemeClr val="accent4">
                    <a:lumMod val="10000"/>
                  </a:schemeClr>
                </a:solidFill>
              </a:rPr>
              <a:t>(warmer water along equator in west)</a:t>
            </a:r>
          </a:p>
        </p:txBody>
      </p:sp>
      <p:cxnSp>
        <p:nvCxnSpPr>
          <p:cNvPr id="19463" name="Straight Arrow Connector 7"/>
          <p:cNvCxnSpPr>
            <a:cxnSpLocks noChangeShapeType="1"/>
          </p:cNvCxnSpPr>
          <p:nvPr/>
        </p:nvCxnSpPr>
        <p:spPr bwMode="auto">
          <a:xfrm rot="5400000" flipH="1" flipV="1">
            <a:off x="228600" y="3810000"/>
            <a:ext cx="2362200" cy="1295400"/>
          </a:xfrm>
          <a:prstGeom prst="straightConnector1">
            <a:avLst/>
          </a:prstGeom>
          <a:noFill/>
          <a:ln w="76200">
            <a:solidFill>
              <a:schemeClr val="bg1">
                <a:lumMod val="60000"/>
                <a:lumOff val="40000"/>
              </a:schemeClr>
            </a:solidFill>
            <a:round/>
            <a:headEnd/>
            <a:tailEnd type="arrow" w="med" len="med"/>
          </a:ln>
        </p:spPr>
      </p:cxnSp>
      <p:cxnSp>
        <p:nvCxnSpPr>
          <p:cNvPr id="19464" name="Straight Arrow Connector 8"/>
          <p:cNvCxnSpPr>
            <a:cxnSpLocks noChangeShapeType="1"/>
          </p:cNvCxnSpPr>
          <p:nvPr/>
        </p:nvCxnSpPr>
        <p:spPr bwMode="auto">
          <a:xfrm rot="5400000" flipH="1" flipV="1">
            <a:off x="6400800" y="3733800"/>
            <a:ext cx="2209800" cy="1295400"/>
          </a:xfrm>
          <a:prstGeom prst="straightConnector1">
            <a:avLst/>
          </a:prstGeom>
          <a:noFill/>
          <a:ln w="76200">
            <a:solidFill>
              <a:schemeClr val="bg1">
                <a:lumMod val="60000"/>
                <a:lumOff val="40000"/>
              </a:schemeClr>
            </a:solidFill>
            <a:round/>
            <a:headEnd/>
            <a:tailEnd type="arrow" w="med" len="med"/>
          </a:ln>
        </p:spPr>
      </p:cxnSp>
      <p:sp>
        <p:nvSpPr>
          <p:cNvPr id="10" name="Slide Number Placeholder 9"/>
          <p:cNvSpPr>
            <a:spLocks noGrp="1"/>
          </p:cNvSpPr>
          <p:nvPr>
            <p:ph type="sldNum" sz="quarter" idx="12"/>
          </p:nvPr>
        </p:nvSpPr>
        <p:spPr/>
        <p:txBody>
          <a:bodyPr/>
          <a:lstStyle/>
          <a:p>
            <a:pPr>
              <a:defRPr/>
            </a:pPr>
            <a:fld id="{62741C66-24A6-2D42-AA56-9F9762E2B957}" type="slidenum">
              <a:rPr lang="en-US"/>
              <a:pPr>
                <a:defRPr/>
              </a:pPr>
              <a:t>2</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0"/>
            <a:ext cx="9144000" cy="762000"/>
          </a:xfrm>
        </p:spPr>
        <p:txBody>
          <a:bodyPr/>
          <a:lstStyle/>
          <a:p>
            <a:pPr eaLnBrk="1" hangingPunct="1"/>
            <a:r>
              <a:rPr lang="en-US" sz="2800" dirty="0" smtClean="0"/>
              <a:t>Forcing: Pacific wind stress and wind stress curl</a:t>
            </a:r>
          </a:p>
        </p:txBody>
      </p:sp>
      <p:sp>
        <p:nvSpPr>
          <p:cNvPr id="18435" name="Rectangle 3"/>
          <p:cNvSpPr>
            <a:spLocks noGrp="1" noChangeArrowheads="1"/>
          </p:cNvSpPr>
          <p:nvPr>
            <p:ph type="body" idx="1"/>
          </p:nvPr>
        </p:nvSpPr>
        <p:spPr>
          <a:xfrm>
            <a:off x="228600" y="5257800"/>
            <a:ext cx="8915400" cy="1600200"/>
          </a:xfrm>
        </p:spPr>
        <p:txBody>
          <a:bodyPr/>
          <a:lstStyle/>
          <a:p>
            <a:pPr eaLnBrk="1" hangingPunct="1"/>
            <a:r>
              <a:rPr lang="en-US" sz="2000" dirty="0" smtClean="0"/>
              <a:t>Wind stress (vectors)</a:t>
            </a:r>
          </a:p>
          <a:p>
            <a:pPr eaLnBrk="1" hangingPunct="1"/>
            <a:r>
              <a:rPr lang="en-US" sz="2000" smtClean="0"/>
              <a:t>Blue</a:t>
            </a:r>
            <a:r>
              <a:rPr lang="en-US" sz="2000" dirty="0" smtClean="0"/>
              <a:t>: </a:t>
            </a:r>
            <a:r>
              <a:rPr lang="en-US" sz="2000" dirty="0" err="1" smtClean="0"/>
              <a:t>Ekman</a:t>
            </a:r>
            <a:r>
              <a:rPr lang="en-US" sz="2000" dirty="0" smtClean="0"/>
              <a:t> pumping (</a:t>
            </a:r>
            <a:r>
              <a:rPr lang="en-US" sz="2000" dirty="0" err="1" smtClean="0"/>
              <a:t>downwelling</a:t>
            </a:r>
            <a:r>
              <a:rPr lang="en-US" sz="2000" dirty="0" smtClean="0"/>
              <a:t> regions)</a:t>
            </a:r>
          </a:p>
          <a:p>
            <a:pPr eaLnBrk="1" hangingPunct="1"/>
            <a:r>
              <a:rPr lang="en-US" sz="2000" dirty="0" smtClean="0"/>
              <a:t>Yellow-red: </a:t>
            </a:r>
            <a:r>
              <a:rPr lang="en-US" sz="2000" dirty="0" err="1" smtClean="0"/>
              <a:t>Ekman</a:t>
            </a:r>
            <a:r>
              <a:rPr lang="en-US" sz="2000" dirty="0" smtClean="0"/>
              <a:t> suction (upwelling regions)</a:t>
            </a:r>
          </a:p>
        </p:txBody>
      </p:sp>
      <p:pic>
        <p:nvPicPr>
          <p:cNvPr id="18437" name="Picture 5" descr="figS5.10a_10.2a_nceppac_curl_dpo.pdf"/>
          <p:cNvPicPr>
            <a:picLocks noChangeAspect="1"/>
          </p:cNvPicPr>
          <p:nvPr/>
        </p:nvPicPr>
        <p:blipFill>
          <a:blip r:embed="rId3" cstate="print"/>
          <a:srcRect t="24445" b="15556"/>
          <a:stretch>
            <a:fillRect/>
          </a:stretch>
        </p:blipFill>
        <p:spPr bwMode="auto">
          <a:xfrm>
            <a:off x="665162" y="838200"/>
            <a:ext cx="6878638" cy="4454525"/>
          </a:xfrm>
          <a:prstGeom prst="rect">
            <a:avLst/>
          </a:prstGeom>
          <a:solidFill>
            <a:schemeClr val="tx1"/>
          </a:solidFill>
          <a:ln w="9525">
            <a:noFill/>
            <a:miter lim="800000"/>
            <a:headEnd/>
            <a:tailEnd/>
          </a:ln>
        </p:spPr>
      </p:pic>
    </p:spTree>
    <p:extLst>
      <p:ext uri="{BB962C8B-B14F-4D97-AF65-F5344CB8AC3E}">
        <p14:creationId xmlns:p14="http://schemas.microsoft.com/office/powerpoint/2010/main" val="264693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867400" y="0"/>
            <a:ext cx="3276600" cy="762000"/>
          </a:xfrm>
        </p:spPr>
        <p:txBody>
          <a:bodyPr/>
          <a:lstStyle/>
          <a:p>
            <a:pPr eaLnBrk="1" hangingPunct="1"/>
            <a:r>
              <a:rPr lang="en-US" sz="1800" dirty="0" smtClean="0"/>
              <a:t>Surface circulation</a:t>
            </a:r>
          </a:p>
        </p:txBody>
      </p:sp>
      <p:pic>
        <p:nvPicPr>
          <p:cNvPr id="52227" name="Picture 4" descr="fig10.1_pacific_circschematic_dpo.pdf"/>
          <p:cNvPicPr>
            <a:picLocks noChangeAspect="1"/>
          </p:cNvPicPr>
          <p:nvPr/>
        </p:nvPicPr>
        <p:blipFill>
          <a:blip r:embed="rId3" cstate="print"/>
          <a:srcRect l="4314" t="10001" r="5093" b="24445"/>
          <a:stretch>
            <a:fillRect/>
          </a:stretch>
        </p:blipFill>
        <p:spPr bwMode="auto">
          <a:xfrm>
            <a:off x="137120" y="620688"/>
            <a:ext cx="7315200" cy="5904656"/>
          </a:xfrm>
          <a:prstGeom prst="rect">
            <a:avLst/>
          </a:prstGeom>
          <a:noFill/>
          <a:ln w="9525">
            <a:noFill/>
            <a:miter lim="800000"/>
            <a:headEnd/>
            <a:tailEnd/>
          </a:ln>
        </p:spPr>
      </p:pic>
    </p:spTree>
    <p:extLst>
      <p:ext uri="{BB962C8B-B14F-4D97-AF65-F5344CB8AC3E}">
        <p14:creationId xmlns:p14="http://schemas.microsoft.com/office/powerpoint/2010/main" val="34045254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8763000" cy="762000"/>
          </a:xfrm>
        </p:spPr>
        <p:txBody>
          <a:bodyPr/>
          <a:lstStyle/>
          <a:p>
            <a:r>
              <a:rPr lang="en-US" smtClean="0"/>
              <a:t>Pacific surface currents</a:t>
            </a:r>
          </a:p>
        </p:txBody>
      </p:sp>
      <p:sp>
        <p:nvSpPr>
          <p:cNvPr id="6" name="Slide Number Placeholder 5"/>
          <p:cNvSpPr>
            <a:spLocks noGrp="1"/>
          </p:cNvSpPr>
          <p:nvPr>
            <p:ph type="sldNum" sz="quarter" idx="12"/>
          </p:nvPr>
        </p:nvSpPr>
        <p:spPr/>
        <p:txBody>
          <a:bodyPr/>
          <a:lstStyle/>
          <a:p>
            <a:pPr>
              <a:defRPr/>
            </a:pPr>
            <a:fld id="{AB1DB217-2CB8-FB40-901C-52D46EE00721}" type="slidenum">
              <a:rPr lang="en-US"/>
              <a:pPr>
                <a:defRPr/>
              </a:pPr>
              <a:t>5</a:t>
            </a:fld>
            <a:endParaRPr lang="en-US"/>
          </a:p>
        </p:txBody>
      </p:sp>
      <p:grpSp>
        <p:nvGrpSpPr>
          <p:cNvPr id="23558" name="Group 11"/>
          <p:cNvGrpSpPr>
            <a:grpSpLocks/>
          </p:cNvGrpSpPr>
          <p:nvPr/>
        </p:nvGrpSpPr>
        <p:grpSpPr bwMode="auto">
          <a:xfrm>
            <a:off x="0" y="1676400"/>
            <a:ext cx="9143999" cy="4495800"/>
            <a:chOff x="0" y="1676400"/>
            <a:chExt cx="9681199" cy="2819400"/>
          </a:xfrm>
        </p:grpSpPr>
        <p:pic>
          <p:nvPicPr>
            <p:cNvPr id="23559" name="Picture 5" descr="pac_niiler_halfdeg"/>
            <p:cNvPicPr>
              <a:picLocks noChangeAspect="1" noChangeArrowheads="1"/>
            </p:cNvPicPr>
            <p:nvPr/>
          </p:nvPicPr>
          <p:blipFill>
            <a:blip r:embed="rId3"/>
            <a:srcRect t="35120" b="33009"/>
            <a:stretch>
              <a:fillRect/>
            </a:stretch>
          </p:blipFill>
          <p:spPr bwMode="auto">
            <a:xfrm>
              <a:off x="0" y="1676400"/>
              <a:ext cx="9681199" cy="2819400"/>
            </a:xfrm>
            <a:prstGeom prst="rect">
              <a:avLst/>
            </a:prstGeom>
            <a:noFill/>
            <a:ln w="9525">
              <a:noFill/>
              <a:miter lim="800000"/>
              <a:headEnd/>
              <a:tailEnd/>
            </a:ln>
          </p:spPr>
        </p:pic>
        <p:cxnSp>
          <p:nvCxnSpPr>
            <p:cNvPr id="23560" name="Straight Connector 10"/>
            <p:cNvCxnSpPr>
              <a:cxnSpLocks noChangeShapeType="1"/>
            </p:cNvCxnSpPr>
            <p:nvPr/>
          </p:nvCxnSpPr>
          <p:spPr bwMode="auto">
            <a:xfrm>
              <a:off x="304800" y="3048000"/>
              <a:ext cx="9067800" cy="1588"/>
            </a:xfrm>
            <a:prstGeom prst="line">
              <a:avLst/>
            </a:prstGeom>
            <a:noFill/>
            <a:ln w="9525">
              <a:solidFill>
                <a:schemeClr val="tx1"/>
              </a:solidFill>
              <a:round/>
              <a:headEnd/>
              <a:tailEnd/>
            </a:ln>
          </p:spPr>
        </p:cxn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4" descr="C06FB05a"/>
          <p:cNvPicPr>
            <a:picLocks noGrp="1" noChangeAspect="1" noChangeArrowheads="1"/>
          </p:cNvPicPr>
          <p:nvPr>
            <p:ph idx="1"/>
          </p:nvPr>
        </p:nvPicPr>
        <p:blipFill>
          <a:blip r:embed="rId2" cstate="print"/>
          <a:srcRect/>
          <a:stretch>
            <a:fillRect/>
          </a:stretch>
        </p:blipFill>
        <p:spPr>
          <a:xfrm>
            <a:off x="0" y="2662385"/>
            <a:ext cx="6730095" cy="4150991"/>
          </a:xfrm>
          <a:noFill/>
        </p:spPr>
      </p:pic>
      <p:sp>
        <p:nvSpPr>
          <p:cNvPr id="5" name="TextBox 4"/>
          <p:cNvSpPr txBox="1"/>
          <p:nvPr/>
        </p:nvSpPr>
        <p:spPr>
          <a:xfrm>
            <a:off x="323528" y="188640"/>
            <a:ext cx="8784976" cy="2769989"/>
          </a:xfrm>
          <a:prstGeom prst="rect">
            <a:avLst/>
          </a:prstGeom>
          <a:noFill/>
        </p:spPr>
        <p:txBody>
          <a:bodyPr wrap="square" rtlCol="0">
            <a:spAutoFit/>
          </a:bodyPr>
          <a:lstStyle/>
          <a:p>
            <a:pPr>
              <a:spcBef>
                <a:spcPct val="50000"/>
              </a:spcBef>
              <a:buFontTx/>
              <a:buChar char="•"/>
            </a:pPr>
            <a:r>
              <a:rPr lang="en-US" sz="2000" dirty="0" smtClean="0">
                <a:solidFill>
                  <a:srgbClr val="002060"/>
                </a:solidFill>
              </a:rPr>
              <a:t>The Northern and Southern Equatorial </a:t>
            </a:r>
            <a:r>
              <a:rPr lang="en-US" sz="2000" dirty="0">
                <a:solidFill>
                  <a:srgbClr val="002060"/>
                </a:solidFill>
              </a:rPr>
              <a:t>C</a:t>
            </a:r>
            <a:r>
              <a:rPr lang="en-US" sz="2000" dirty="0" smtClean="0">
                <a:solidFill>
                  <a:srgbClr val="002060"/>
                </a:solidFill>
              </a:rPr>
              <a:t>urrents  (SEC and NEC) range from ~10ºN - 20 ºN and ~0 º - 10 º S</a:t>
            </a:r>
          </a:p>
          <a:p>
            <a:pPr>
              <a:spcBef>
                <a:spcPct val="50000"/>
              </a:spcBef>
              <a:buFontTx/>
              <a:buChar char="•"/>
            </a:pPr>
            <a:r>
              <a:rPr lang="en-US" sz="2000" dirty="0" smtClean="0">
                <a:solidFill>
                  <a:srgbClr val="002060"/>
                </a:solidFill>
              </a:rPr>
              <a:t>They are shallow currents, mostly confined to the well mixed surface layer (~200m)</a:t>
            </a:r>
          </a:p>
          <a:p>
            <a:pPr>
              <a:spcBef>
                <a:spcPct val="50000"/>
              </a:spcBef>
              <a:buFontTx/>
              <a:buChar char="•"/>
            </a:pPr>
            <a:r>
              <a:rPr lang="en-US" sz="2000" dirty="0" smtClean="0">
                <a:solidFill>
                  <a:srgbClr val="002060"/>
                </a:solidFill>
              </a:rPr>
              <a:t>Velocity  ranges between 0.3m/s and 1.0m/s with the SEC being stronger in flow.</a:t>
            </a:r>
          </a:p>
          <a:p>
            <a:pPr>
              <a:spcBef>
                <a:spcPct val="50000"/>
              </a:spcBef>
              <a:buFontTx/>
              <a:buChar char="•"/>
            </a:pPr>
            <a:r>
              <a:rPr lang="en-US" sz="2000" dirty="0" smtClean="0">
                <a:solidFill>
                  <a:srgbClr val="002060"/>
                </a:solidFill>
              </a:rPr>
              <a:t>Each current transports ~15 </a:t>
            </a:r>
            <a:r>
              <a:rPr lang="en-US" sz="2000" dirty="0" err="1">
                <a:solidFill>
                  <a:srgbClr val="002060"/>
                </a:solidFill>
              </a:rPr>
              <a:t>S</a:t>
            </a:r>
            <a:r>
              <a:rPr lang="en-US" sz="2000" dirty="0" err="1" smtClean="0">
                <a:solidFill>
                  <a:srgbClr val="002060"/>
                </a:solidFill>
              </a:rPr>
              <a:t>v</a:t>
            </a:r>
            <a:endParaRPr lang="en-US" sz="2000" dirty="0" smtClean="0">
              <a:solidFill>
                <a:srgbClr val="002060"/>
              </a:solidFill>
            </a:endParaRPr>
          </a:p>
          <a:p>
            <a:endParaRPr lang="en-US" dirty="0">
              <a:solidFill>
                <a:srgbClr val="002060"/>
              </a:solidFill>
            </a:endParaRPr>
          </a:p>
        </p:txBody>
      </p:sp>
      <p:pic>
        <p:nvPicPr>
          <p:cNvPr id="4" name="Picture 3" descr="lgmp0351.jpg"/>
          <p:cNvPicPr>
            <a:picLocks noChangeAspect="1"/>
          </p:cNvPicPr>
          <p:nvPr/>
        </p:nvPicPr>
        <p:blipFill>
          <a:blip r:embed="rId3" cstate="print"/>
          <a:stretch>
            <a:fillRect/>
          </a:stretch>
        </p:blipFill>
        <p:spPr>
          <a:xfrm>
            <a:off x="6948264" y="2204864"/>
            <a:ext cx="2034226" cy="1440160"/>
          </a:xfrm>
          <a:prstGeom prst="rect">
            <a:avLst/>
          </a:prstGeom>
        </p:spPr>
      </p:pic>
    </p:spTree>
    <p:extLst>
      <p:ext uri="{BB962C8B-B14F-4D97-AF65-F5344CB8AC3E}">
        <p14:creationId xmlns:p14="http://schemas.microsoft.com/office/powerpoint/2010/main" val="2125017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46364" y="152400"/>
            <a:ext cx="7772400" cy="762000"/>
          </a:xfrm>
        </p:spPr>
        <p:txBody>
          <a:bodyPr/>
          <a:lstStyle/>
          <a:p>
            <a:pPr eaLnBrk="1" hangingPunct="1"/>
            <a:r>
              <a:rPr lang="en-US" dirty="0"/>
              <a:t>      Tropical Pacific surface steric </a:t>
            </a:r>
            <a:r>
              <a:rPr lang="en-US" dirty="0" smtClean="0"/>
              <a:t>height</a:t>
            </a:r>
            <a:endParaRPr lang="en-US" dirty="0"/>
          </a:p>
        </p:txBody>
      </p:sp>
      <p:pic>
        <p:nvPicPr>
          <p:cNvPr id="25603" name="Picture 3"/>
          <p:cNvPicPr>
            <a:picLocks noChangeAspect="1" noChangeArrowheads="1"/>
          </p:cNvPicPr>
          <p:nvPr/>
        </p:nvPicPr>
        <p:blipFill>
          <a:blip r:embed="rId3"/>
          <a:srcRect l="6187" t="29585" b="50156"/>
          <a:stretch>
            <a:fillRect/>
          </a:stretch>
        </p:blipFill>
        <p:spPr bwMode="auto">
          <a:xfrm>
            <a:off x="0" y="1828800"/>
            <a:ext cx="9144000" cy="2743200"/>
          </a:xfrm>
          <a:prstGeom prst="rect">
            <a:avLst/>
          </a:prstGeom>
          <a:noFill/>
          <a:ln w="9525">
            <a:noFill/>
            <a:miter lim="800000"/>
            <a:headEnd/>
            <a:tailEnd/>
          </a:ln>
        </p:spPr>
      </p:pic>
      <p:sp>
        <p:nvSpPr>
          <p:cNvPr id="25604" name="Text Box 4"/>
          <p:cNvSpPr txBox="1">
            <a:spLocks noChangeArrowheads="1"/>
          </p:cNvSpPr>
          <p:nvPr/>
        </p:nvSpPr>
        <p:spPr bwMode="auto">
          <a:xfrm>
            <a:off x="3352800" y="4876800"/>
            <a:ext cx="5791200" cy="1384300"/>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South Equatorial Current (westward)</a:t>
            </a:r>
          </a:p>
          <a:p>
            <a:pPr>
              <a:spcBef>
                <a:spcPct val="50000"/>
              </a:spcBef>
            </a:pPr>
            <a:r>
              <a:rPr lang="en-US">
                <a:solidFill>
                  <a:srgbClr val="161616"/>
                </a:solidFill>
              </a:rPr>
              <a:t>NOTE: The mean surface flow on the equator is westward</a:t>
            </a:r>
          </a:p>
        </p:txBody>
      </p:sp>
      <p:sp>
        <p:nvSpPr>
          <p:cNvPr id="25605" name="Line 5"/>
          <p:cNvSpPr>
            <a:spLocks noChangeShapeType="1"/>
          </p:cNvSpPr>
          <p:nvPr/>
        </p:nvSpPr>
        <p:spPr bwMode="auto">
          <a:xfrm flipV="1">
            <a:off x="1066800" y="2819400"/>
            <a:ext cx="533400" cy="1905000"/>
          </a:xfrm>
          <a:prstGeom prst="line">
            <a:avLst/>
          </a:prstGeom>
          <a:noFill/>
          <a:ln w="76200">
            <a:solidFill>
              <a:srgbClr val="FF0000"/>
            </a:solidFill>
            <a:round/>
            <a:headEnd/>
            <a:tailEnd type="triangle" w="med" len="med"/>
          </a:ln>
        </p:spPr>
        <p:txBody>
          <a:bodyPr wrap="none" anchor="ctr">
            <a:prstTxWarp prst="textNoShape">
              <a:avLst/>
            </a:prstTxWarp>
          </a:bodyPr>
          <a:lstStyle/>
          <a:p>
            <a:endParaRPr lang="en-US"/>
          </a:p>
        </p:txBody>
      </p:sp>
      <p:sp>
        <p:nvSpPr>
          <p:cNvPr id="25606" name="Line 6"/>
          <p:cNvSpPr>
            <a:spLocks noChangeShapeType="1"/>
          </p:cNvSpPr>
          <p:nvPr/>
        </p:nvSpPr>
        <p:spPr bwMode="auto">
          <a:xfrm flipH="1" flipV="1">
            <a:off x="6705600" y="3352800"/>
            <a:ext cx="1143000" cy="1524000"/>
          </a:xfrm>
          <a:prstGeom prst="line">
            <a:avLst/>
          </a:prstGeom>
          <a:noFill/>
          <a:ln w="76200">
            <a:solidFill>
              <a:srgbClr val="FF0000"/>
            </a:solidFill>
            <a:round/>
            <a:headEnd/>
            <a:tailEnd type="triangle" w="med" len="med"/>
          </a:ln>
        </p:spPr>
        <p:txBody>
          <a:bodyPr wrap="none" anchor="ctr">
            <a:prstTxWarp prst="textNoShape">
              <a:avLst/>
            </a:prstTxWarp>
          </a:bodyPr>
          <a:lstStyle/>
          <a:p>
            <a:endParaRPr lang="en-US"/>
          </a:p>
        </p:txBody>
      </p:sp>
      <p:sp>
        <p:nvSpPr>
          <p:cNvPr id="25607" name="Line 7"/>
          <p:cNvSpPr>
            <a:spLocks noChangeShapeType="1"/>
          </p:cNvSpPr>
          <p:nvPr/>
        </p:nvSpPr>
        <p:spPr bwMode="auto">
          <a:xfrm flipH="1" flipV="1">
            <a:off x="5181600" y="2971800"/>
            <a:ext cx="304800" cy="1905000"/>
          </a:xfrm>
          <a:prstGeom prst="line">
            <a:avLst/>
          </a:prstGeom>
          <a:noFill/>
          <a:ln w="76200">
            <a:solidFill>
              <a:srgbClr val="FF0000"/>
            </a:solidFill>
            <a:round/>
            <a:headEnd/>
            <a:tailEnd type="triangle" w="med" len="med"/>
          </a:ln>
        </p:spPr>
        <p:txBody>
          <a:bodyPr wrap="none" anchor="ctr">
            <a:prstTxWarp prst="textNoShape">
              <a:avLst/>
            </a:prstTxWarp>
          </a:bodyPr>
          <a:lstStyle/>
          <a:p>
            <a:endParaRPr lang="en-US"/>
          </a:p>
        </p:txBody>
      </p:sp>
      <p:sp>
        <p:nvSpPr>
          <p:cNvPr id="15371" name="Line 11"/>
          <p:cNvSpPr>
            <a:spLocks noChangeShapeType="1"/>
          </p:cNvSpPr>
          <p:nvPr/>
        </p:nvSpPr>
        <p:spPr bwMode="auto">
          <a:xfrm>
            <a:off x="3505200" y="1524000"/>
            <a:ext cx="838200" cy="762000"/>
          </a:xfrm>
          <a:prstGeom prst="line">
            <a:avLst/>
          </a:prstGeom>
          <a:noFill/>
          <a:ln w="76200">
            <a:solidFill>
              <a:srgbClr val="FF00FF"/>
            </a:solidFill>
            <a:round/>
            <a:headEnd/>
            <a:tailEnd type="triangle" w="med" len="med"/>
          </a:ln>
        </p:spPr>
        <p:txBody>
          <a:bodyPr wrap="none" anchor="ctr">
            <a:prstTxWarp prst="textNoShape">
              <a:avLst/>
            </a:prstTxWarp>
          </a:bodyPr>
          <a:lstStyle/>
          <a:p>
            <a:endParaRPr lang="en-US"/>
          </a:p>
        </p:txBody>
      </p:sp>
      <p:sp>
        <p:nvSpPr>
          <p:cNvPr id="25609" name="Line 14"/>
          <p:cNvSpPr>
            <a:spLocks noChangeShapeType="1"/>
          </p:cNvSpPr>
          <p:nvPr/>
        </p:nvSpPr>
        <p:spPr bwMode="auto">
          <a:xfrm flipH="1">
            <a:off x="5181600" y="1600200"/>
            <a:ext cx="990600" cy="1219200"/>
          </a:xfrm>
          <a:prstGeom prst="line">
            <a:avLst/>
          </a:prstGeom>
          <a:noFill/>
          <a:ln w="76200">
            <a:solidFill>
              <a:srgbClr val="FF6600"/>
            </a:solidFill>
            <a:round/>
            <a:headEnd/>
            <a:tailEnd type="triangle" w="med" len="med"/>
          </a:ln>
        </p:spPr>
        <p:txBody>
          <a:bodyPr wrap="none" anchor="ctr">
            <a:prstTxWarp prst="textNoShape">
              <a:avLst/>
            </a:prstTxWarp>
          </a:bodyPr>
          <a:lstStyle/>
          <a:p>
            <a:endParaRPr lang="en-US"/>
          </a:p>
        </p:txBody>
      </p:sp>
      <p:sp>
        <p:nvSpPr>
          <p:cNvPr id="25610" name="Text Box 16"/>
          <p:cNvSpPr txBox="1">
            <a:spLocks noChangeArrowheads="1"/>
          </p:cNvSpPr>
          <p:nvPr/>
        </p:nvSpPr>
        <p:spPr bwMode="auto">
          <a:xfrm>
            <a:off x="381000" y="1066800"/>
            <a:ext cx="48006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North Equatorial Current (westward)</a:t>
            </a:r>
          </a:p>
        </p:txBody>
      </p:sp>
      <p:sp>
        <p:nvSpPr>
          <p:cNvPr id="25611" name="Text Box 17"/>
          <p:cNvSpPr txBox="1">
            <a:spLocks noChangeArrowheads="1"/>
          </p:cNvSpPr>
          <p:nvPr/>
        </p:nvSpPr>
        <p:spPr bwMode="auto">
          <a:xfrm>
            <a:off x="5715000" y="762000"/>
            <a:ext cx="3429000" cy="830263"/>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North Equatorial Countercurrent (eastward)</a:t>
            </a:r>
          </a:p>
        </p:txBody>
      </p:sp>
      <p:sp>
        <p:nvSpPr>
          <p:cNvPr id="25612" name="Text Box 18"/>
          <p:cNvSpPr txBox="1">
            <a:spLocks noChangeArrowheads="1"/>
          </p:cNvSpPr>
          <p:nvPr/>
        </p:nvSpPr>
        <p:spPr bwMode="auto">
          <a:xfrm>
            <a:off x="304800" y="4724400"/>
            <a:ext cx="3200400" cy="1938338"/>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Mindanao Current (western boundary current for the NEC/NECC cyclonic circulation)</a:t>
            </a:r>
          </a:p>
        </p:txBody>
      </p:sp>
      <p:sp>
        <p:nvSpPr>
          <p:cNvPr id="15" name="Slide Number Placeholder 14"/>
          <p:cNvSpPr>
            <a:spLocks noGrp="1"/>
          </p:cNvSpPr>
          <p:nvPr>
            <p:ph type="sldNum" sz="quarter" idx="12"/>
          </p:nvPr>
        </p:nvSpPr>
        <p:spPr/>
        <p:txBody>
          <a:bodyPr/>
          <a:lstStyle/>
          <a:p>
            <a:pPr>
              <a:defRPr/>
            </a:pPr>
            <a:fld id="{48C787BF-8A1B-A146-BF58-82EF9FB7A22F}" type="slidenum">
              <a:rPr lang="en-US"/>
              <a:pPr>
                <a:defRPr/>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3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animBg="1"/>
      <p:bldP spid="1537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81000" y="0"/>
            <a:ext cx="8229600" cy="762000"/>
          </a:xfrm>
        </p:spPr>
        <p:txBody>
          <a:bodyPr/>
          <a:lstStyle/>
          <a:p>
            <a:pPr eaLnBrk="1" hangingPunct="1"/>
            <a:r>
              <a:rPr lang="en-US" smtClean="0"/>
              <a:t>Pacific equatorial structures (upper ocean) (normal conditions)</a:t>
            </a:r>
          </a:p>
        </p:txBody>
      </p:sp>
      <p:pic>
        <p:nvPicPr>
          <p:cNvPr id="28675" name="Picture 3"/>
          <p:cNvPicPr>
            <a:picLocks noChangeAspect="1" noChangeArrowheads="1"/>
          </p:cNvPicPr>
          <p:nvPr/>
        </p:nvPicPr>
        <p:blipFill>
          <a:blip r:embed="rId3"/>
          <a:srcRect b="52567"/>
          <a:stretch>
            <a:fillRect/>
          </a:stretch>
        </p:blipFill>
        <p:spPr bwMode="auto">
          <a:xfrm>
            <a:off x="0" y="1143000"/>
            <a:ext cx="6400800" cy="4543425"/>
          </a:xfrm>
          <a:prstGeom prst="rect">
            <a:avLst/>
          </a:prstGeom>
          <a:noFill/>
          <a:ln w="9525">
            <a:noFill/>
            <a:miter lim="800000"/>
            <a:headEnd/>
            <a:tailEnd/>
          </a:ln>
        </p:spPr>
      </p:pic>
      <p:sp>
        <p:nvSpPr>
          <p:cNvPr id="28677" name="TextBox 5"/>
          <p:cNvSpPr txBox="1">
            <a:spLocks noChangeArrowheads="1"/>
          </p:cNvSpPr>
          <p:nvPr/>
        </p:nvSpPr>
        <p:spPr bwMode="auto">
          <a:xfrm>
            <a:off x="304800" y="5257800"/>
            <a:ext cx="8229600" cy="457200"/>
          </a:xfrm>
          <a:prstGeom prst="rect">
            <a:avLst/>
          </a:prstGeom>
          <a:noFill/>
          <a:ln w="9525">
            <a:noFill/>
            <a:miter lim="800000"/>
            <a:headEnd/>
            <a:tailEnd/>
          </a:ln>
        </p:spPr>
        <p:txBody>
          <a:bodyPr>
            <a:prstTxWarp prst="textNoShape">
              <a:avLst/>
            </a:prstTxWarp>
            <a:spAutoFit/>
          </a:bodyPr>
          <a:lstStyle/>
          <a:p>
            <a:r>
              <a:rPr lang="en-US">
                <a:solidFill>
                  <a:srgbClr val="161616"/>
                </a:solidFill>
              </a:rPr>
              <a:t>(“normal” compared with El Niño conditions)</a:t>
            </a:r>
          </a:p>
        </p:txBody>
      </p:sp>
      <p:sp>
        <p:nvSpPr>
          <p:cNvPr id="28678" name="TextBox 6"/>
          <p:cNvSpPr txBox="1">
            <a:spLocks noChangeArrowheads="1"/>
          </p:cNvSpPr>
          <p:nvPr/>
        </p:nvSpPr>
        <p:spPr bwMode="auto">
          <a:xfrm>
            <a:off x="6400800" y="395288"/>
            <a:ext cx="2743200" cy="6462712"/>
          </a:xfrm>
          <a:prstGeom prst="rect">
            <a:avLst/>
          </a:prstGeom>
          <a:noFill/>
          <a:ln w="9525">
            <a:noFill/>
            <a:miter lim="800000"/>
            <a:headEnd/>
            <a:tailEnd/>
          </a:ln>
        </p:spPr>
        <p:txBody>
          <a:bodyPr>
            <a:prstTxWarp prst="textNoShape">
              <a:avLst/>
            </a:prstTxWarp>
            <a:spAutoFit/>
          </a:bodyPr>
          <a:lstStyle/>
          <a:p>
            <a:r>
              <a:rPr lang="en-US" sz="1800">
                <a:solidFill>
                  <a:srgbClr val="161616"/>
                </a:solidFill>
                <a:latin typeface="Verdana" charset="0"/>
              </a:rPr>
              <a:t>1. Easterly winds (Walker circulation)</a:t>
            </a:r>
          </a:p>
          <a:p>
            <a:endParaRPr lang="en-US" sz="1800">
              <a:solidFill>
                <a:srgbClr val="161616"/>
              </a:solidFill>
              <a:latin typeface="Verdana" charset="0"/>
            </a:endParaRPr>
          </a:p>
          <a:p>
            <a:r>
              <a:rPr lang="en-US" sz="1800">
                <a:solidFill>
                  <a:srgbClr val="161616"/>
                </a:solidFill>
                <a:latin typeface="Verdana" charset="0"/>
              </a:rPr>
              <a:t>2. Poleward Ekman transport creates meridional pgf: westward geostrophic surface flow NOT at equator</a:t>
            </a:r>
          </a:p>
          <a:p>
            <a:endParaRPr lang="en-US" sz="1800">
              <a:solidFill>
                <a:srgbClr val="161616"/>
              </a:solidFill>
              <a:latin typeface="Verdana" charset="0"/>
            </a:endParaRPr>
          </a:p>
          <a:p>
            <a:r>
              <a:rPr lang="en-US" sz="1800">
                <a:solidFill>
                  <a:srgbClr val="161616"/>
                </a:solidFill>
                <a:latin typeface="Verdana" charset="0"/>
              </a:rPr>
              <a:t>Downwind surface flow </a:t>
            </a:r>
            <a:r>
              <a:rPr lang="en-US" sz="1800">
                <a:solidFill>
                  <a:srgbClr val="FF0000"/>
                </a:solidFill>
                <a:latin typeface="Verdana" charset="0"/>
              </a:rPr>
              <a:t>on</a:t>
            </a:r>
            <a:r>
              <a:rPr lang="en-US" sz="1800">
                <a:solidFill>
                  <a:srgbClr val="161616"/>
                </a:solidFill>
                <a:latin typeface="Verdana" charset="0"/>
              </a:rPr>
              <a:t> equator due to (1) and westward near equator due to (2)</a:t>
            </a:r>
          </a:p>
          <a:p>
            <a:endParaRPr lang="en-US" sz="1800">
              <a:solidFill>
                <a:srgbClr val="161616"/>
              </a:solidFill>
              <a:latin typeface="Verdana" charset="0"/>
            </a:endParaRPr>
          </a:p>
          <a:p>
            <a:r>
              <a:rPr lang="en-US" sz="1800">
                <a:solidFill>
                  <a:srgbClr val="161616"/>
                </a:solidFill>
                <a:latin typeface="Verdana" charset="0"/>
              </a:rPr>
              <a:t>Equatorial upwelling due to (1) westward flow (cold tongue vs. warm pool) and (2) poleward flow (upwelling at all longitudes)</a:t>
            </a:r>
          </a:p>
        </p:txBody>
      </p:sp>
      <p:grpSp>
        <p:nvGrpSpPr>
          <p:cNvPr id="2" name="Group 9"/>
          <p:cNvGrpSpPr>
            <a:grpSpLocks/>
          </p:cNvGrpSpPr>
          <p:nvPr/>
        </p:nvGrpSpPr>
        <p:grpSpPr bwMode="auto">
          <a:xfrm>
            <a:off x="304800" y="2362200"/>
            <a:ext cx="5105400" cy="461963"/>
            <a:chOff x="304800" y="2362200"/>
            <a:chExt cx="5105400" cy="461665"/>
          </a:xfrm>
        </p:grpSpPr>
        <p:sp>
          <p:nvSpPr>
            <p:cNvPr id="28683" name="TextBox 7"/>
            <p:cNvSpPr txBox="1">
              <a:spLocks noChangeArrowheads="1"/>
            </p:cNvSpPr>
            <p:nvPr/>
          </p:nvSpPr>
          <p:spPr bwMode="auto">
            <a:xfrm>
              <a:off x="304800" y="2362200"/>
              <a:ext cx="2209800" cy="461665"/>
            </a:xfrm>
            <a:prstGeom prst="rect">
              <a:avLst/>
            </a:prstGeom>
            <a:noFill/>
            <a:ln w="9525">
              <a:noFill/>
              <a:miter lim="800000"/>
              <a:headEnd/>
              <a:tailEnd/>
            </a:ln>
          </p:spPr>
          <p:txBody>
            <a:bodyPr>
              <a:prstTxWarp prst="textNoShape">
                <a:avLst/>
              </a:prstTxWarp>
              <a:spAutoFit/>
            </a:bodyPr>
            <a:lstStyle/>
            <a:p>
              <a:r>
                <a:rPr lang="en-US">
                  <a:solidFill>
                    <a:srgbClr val="FF0000"/>
                  </a:solidFill>
                </a:rPr>
                <a:t>Warm pool</a:t>
              </a:r>
            </a:p>
          </p:txBody>
        </p:sp>
        <p:sp>
          <p:nvSpPr>
            <p:cNvPr id="28684" name="TextBox 8"/>
            <p:cNvSpPr txBox="1">
              <a:spLocks noChangeArrowheads="1"/>
            </p:cNvSpPr>
            <p:nvPr/>
          </p:nvSpPr>
          <p:spPr bwMode="auto">
            <a:xfrm>
              <a:off x="3429000" y="2362200"/>
              <a:ext cx="1981200" cy="457200"/>
            </a:xfrm>
            <a:prstGeom prst="rect">
              <a:avLst/>
            </a:prstGeom>
            <a:noFill/>
            <a:ln w="9525">
              <a:noFill/>
              <a:miter lim="800000"/>
              <a:headEnd/>
              <a:tailEnd/>
            </a:ln>
          </p:spPr>
          <p:txBody>
            <a:bodyPr>
              <a:prstTxWarp prst="textNoShape">
                <a:avLst/>
              </a:prstTxWarp>
              <a:spAutoFit/>
            </a:bodyPr>
            <a:lstStyle/>
            <a:p>
              <a:r>
                <a:rPr lang="en-US">
                  <a:solidFill>
                    <a:srgbClr val="0000FF"/>
                  </a:solidFill>
                </a:rPr>
                <a:t>Cold tongue</a:t>
              </a:r>
            </a:p>
          </p:txBody>
        </p:sp>
      </p:grpSp>
      <p:cxnSp>
        <p:nvCxnSpPr>
          <p:cNvPr id="28680" name="Straight Arrow Connector 11"/>
          <p:cNvCxnSpPr>
            <a:cxnSpLocks noChangeShapeType="1"/>
          </p:cNvCxnSpPr>
          <p:nvPr/>
        </p:nvCxnSpPr>
        <p:spPr bwMode="auto">
          <a:xfrm rot="10800000">
            <a:off x="3429000" y="3200400"/>
            <a:ext cx="3048000" cy="152400"/>
          </a:xfrm>
          <a:prstGeom prst="straightConnector1">
            <a:avLst/>
          </a:prstGeom>
          <a:noFill/>
          <a:ln w="76200">
            <a:solidFill>
              <a:srgbClr val="800000"/>
            </a:solidFill>
            <a:round/>
            <a:headEnd/>
            <a:tailEnd type="arrow" w="med" len="med"/>
          </a:ln>
        </p:spPr>
      </p:cxnSp>
      <p:sp>
        <p:nvSpPr>
          <p:cNvPr id="12" name="Slide Number Placeholder 11"/>
          <p:cNvSpPr>
            <a:spLocks noGrp="1"/>
          </p:cNvSpPr>
          <p:nvPr>
            <p:ph type="sldNum" sz="quarter" idx="12"/>
          </p:nvPr>
        </p:nvSpPr>
        <p:spPr/>
        <p:txBody>
          <a:bodyPr/>
          <a:lstStyle/>
          <a:p>
            <a:pPr>
              <a:defRPr/>
            </a:pPr>
            <a:fld id="{30867644-5AD7-0241-8FEB-D4B4F72D58F9}" type="slidenum">
              <a:rPr lang="en-US"/>
              <a:pPr>
                <a:defRPr/>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a:srcRect/>
          <a:stretch>
            <a:fillRect/>
          </a:stretch>
        </p:blipFill>
        <p:spPr bwMode="auto">
          <a:xfrm>
            <a:off x="914400" y="1074738"/>
            <a:ext cx="3863975" cy="5783262"/>
          </a:xfrm>
          <a:prstGeom prst="rect">
            <a:avLst/>
          </a:prstGeom>
          <a:noFill/>
          <a:ln w="9525">
            <a:noFill/>
            <a:miter lim="800000"/>
            <a:headEnd/>
            <a:tailEnd/>
          </a:ln>
        </p:spPr>
      </p:pic>
      <p:sp>
        <p:nvSpPr>
          <p:cNvPr id="30723" name="Rectangle 2"/>
          <p:cNvSpPr>
            <a:spLocks noGrp="1" noChangeArrowheads="1"/>
          </p:cNvSpPr>
          <p:nvPr>
            <p:ph type="title"/>
          </p:nvPr>
        </p:nvSpPr>
        <p:spPr>
          <a:xfrm>
            <a:off x="381000" y="0"/>
            <a:ext cx="8229600" cy="762000"/>
          </a:xfrm>
        </p:spPr>
        <p:txBody>
          <a:bodyPr/>
          <a:lstStyle/>
          <a:p>
            <a:pPr eaLnBrk="1" hangingPunct="1"/>
            <a:r>
              <a:rPr lang="en-US" smtClean="0"/>
              <a:t>Pacific equatorial structures (upper ocean) (ENSO)</a:t>
            </a:r>
          </a:p>
        </p:txBody>
      </p:sp>
      <p:sp>
        <p:nvSpPr>
          <p:cNvPr id="30724" name="TextBox 5"/>
          <p:cNvSpPr txBox="1">
            <a:spLocks noChangeArrowheads="1"/>
          </p:cNvSpPr>
          <p:nvPr/>
        </p:nvSpPr>
        <p:spPr bwMode="auto">
          <a:xfrm>
            <a:off x="5257800" y="1295400"/>
            <a:ext cx="3886200" cy="5632450"/>
          </a:xfrm>
          <a:prstGeom prst="rect">
            <a:avLst/>
          </a:prstGeom>
          <a:noFill/>
          <a:ln w="9525">
            <a:noFill/>
            <a:miter lim="800000"/>
            <a:headEnd/>
            <a:tailEnd/>
          </a:ln>
        </p:spPr>
        <p:txBody>
          <a:bodyPr>
            <a:prstTxWarp prst="textNoShape">
              <a:avLst/>
            </a:prstTxWarp>
            <a:spAutoFit/>
          </a:bodyPr>
          <a:lstStyle/>
          <a:p>
            <a:r>
              <a:rPr lang="en-US" dirty="0">
                <a:solidFill>
                  <a:srgbClr val="161616"/>
                </a:solidFill>
              </a:rPr>
              <a:t>We refer often today to </a:t>
            </a:r>
          </a:p>
          <a:p>
            <a:pPr>
              <a:buFont typeface="Arial" charset="0"/>
              <a:buChar char="•"/>
            </a:pPr>
            <a:r>
              <a:rPr lang="en-US" dirty="0">
                <a:solidFill>
                  <a:srgbClr val="161616"/>
                </a:solidFill>
              </a:rPr>
              <a:t>“normal”</a:t>
            </a:r>
          </a:p>
          <a:p>
            <a:pPr>
              <a:buFont typeface="Arial" charset="0"/>
              <a:buChar char="•"/>
            </a:pPr>
            <a:r>
              <a:rPr lang="en-US" dirty="0">
                <a:solidFill>
                  <a:srgbClr val="161616"/>
                </a:solidFill>
              </a:rPr>
              <a:t>“El Niño”</a:t>
            </a:r>
          </a:p>
          <a:p>
            <a:pPr>
              <a:buFont typeface="Arial" charset="0"/>
              <a:buChar char="•"/>
            </a:pPr>
            <a:r>
              <a:rPr lang="en-US" dirty="0">
                <a:solidFill>
                  <a:srgbClr val="161616"/>
                </a:solidFill>
              </a:rPr>
              <a:t> “La Niña” </a:t>
            </a:r>
          </a:p>
          <a:p>
            <a:r>
              <a:rPr lang="en-US" dirty="0">
                <a:solidFill>
                  <a:srgbClr val="161616"/>
                </a:solidFill>
              </a:rPr>
              <a:t>conditions, which alternate irregularly every 3 to 7 years. This is natural climate variability (</a:t>
            </a:r>
            <a:r>
              <a:rPr lang="en-US" dirty="0" err="1">
                <a:solidFill>
                  <a:srgbClr val="161616"/>
                </a:solidFill>
              </a:rPr>
              <a:t>interannual</a:t>
            </a:r>
            <a:r>
              <a:rPr lang="en-US" dirty="0">
                <a:solidFill>
                  <a:srgbClr val="161616"/>
                </a:solidFill>
              </a:rPr>
              <a:t>).</a:t>
            </a:r>
          </a:p>
          <a:p>
            <a:endParaRPr lang="en-US" dirty="0">
              <a:solidFill>
                <a:srgbClr val="161616"/>
              </a:solidFill>
            </a:endParaRPr>
          </a:p>
          <a:p>
            <a:r>
              <a:rPr lang="en-US" dirty="0">
                <a:solidFill>
                  <a:srgbClr val="161616"/>
                </a:solidFill>
              </a:rPr>
              <a:t>El Niño is a warm equatorial phase. </a:t>
            </a:r>
          </a:p>
          <a:p>
            <a:r>
              <a:rPr lang="en-US" dirty="0">
                <a:solidFill>
                  <a:srgbClr val="161616"/>
                </a:solidFill>
              </a:rPr>
              <a:t>La Niña is similar to normal, but more extreme.</a:t>
            </a:r>
          </a:p>
          <a:p>
            <a:endParaRPr lang="en-US" dirty="0">
              <a:solidFill>
                <a:srgbClr val="161616"/>
              </a:solidFill>
            </a:endParaRPr>
          </a:p>
          <a:p>
            <a:r>
              <a:rPr lang="en-US" dirty="0" smtClean="0">
                <a:solidFill>
                  <a:srgbClr val="161616"/>
                </a:solidFill>
              </a:rPr>
              <a:t> </a:t>
            </a:r>
            <a:endParaRPr lang="en-US" dirty="0">
              <a:solidFill>
                <a:srgbClr val="161616"/>
              </a:solidFill>
            </a:endParaRPr>
          </a:p>
        </p:txBody>
      </p:sp>
      <p:grpSp>
        <p:nvGrpSpPr>
          <p:cNvPr id="2" name="Group 9"/>
          <p:cNvGrpSpPr>
            <a:grpSpLocks/>
          </p:cNvGrpSpPr>
          <p:nvPr/>
        </p:nvGrpSpPr>
        <p:grpSpPr bwMode="auto">
          <a:xfrm>
            <a:off x="457200" y="1752600"/>
            <a:ext cx="5105400" cy="461963"/>
            <a:chOff x="304800" y="2362200"/>
            <a:chExt cx="5105400" cy="461665"/>
          </a:xfrm>
        </p:grpSpPr>
        <p:sp>
          <p:nvSpPr>
            <p:cNvPr id="30728" name="TextBox 7"/>
            <p:cNvSpPr txBox="1">
              <a:spLocks noChangeArrowheads="1"/>
            </p:cNvSpPr>
            <p:nvPr/>
          </p:nvSpPr>
          <p:spPr bwMode="auto">
            <a:xfrm>
              <a:off x="304800" y="2362200"/>
              <a:ext cx="2209800" cy="461665"/>
            </a:xfrm>
            <a:prstGeom prst="rect">
              <a:avLst/>
            </a:prstGeom>
            <a:noFill/>
            <a:ln w="9525">
              <a:noFill/>
              <a:miter lim="800000"/>
              <a:headEnd/>
              <a:tailEnd/>
            </a:ln>
          </p:spPr>
          <p:txBody>
            <a:bodyPr>
              <a:prstTxWarp prst="textNoShape">
                <a:avLst/>
              </a:prstTxWarp>
              <a:spAutoFit/>
            </a:bodyPr>
            <a:lstStyle/>
            <a:p>
              <a:r>
                <a:rPr lang="en-US">
                  <a:solidFill>
                    <a:srgbClr val="FF0000"/>
                  </a:solidFill>
                </a:rPr>
                <a:t>Warm pool</a:t>
              </a:r>
            </a:p>
          </p:txBody>
        </p:sp>
        <p:sp>
          <p:nvSpPr>
            <p:cNvPr id="30729" name="TextBox 8"/>
            <p:cNvSpPr txBox="1">
              <a:spLocks noChangeArrowheads="1"/>
            </p:cNvSpPr>
            <p:nvPr/>
          </p:nvSpPr>
          <p:spPr bwMode="auto">
            <a:xfrm>
              <a:off x="3429000" y="2362200"/>
              <a:ext cx="1981200" cy="457200"/>
            </a:xfrm>
            <a:prstGeom prst="rect">
              <a:avLst/>
            </a:prstGeom>
            <a:noFill/>
            <a:ln w="9525">
              <a:noFill/>
              <a:miter lim="800000"/>
              <a:headEnd/>
              <a:tailEnd/>
            </a:ln>
          </p:spPr>
          <p:txBody>
            <a:bodyPr>
              <a:prstTxWarp prst="textNoShape">
                <a:avLst/>
              </a:prstTxWarp>
              <a:spAutoFit/>
            </a:bodyPr>
            <a:lstStyle/>
            <a:p>
              <a:r>
                <a:rPr lang="en-US">
                  <a:solidFill>
                    <a:srgbClr val="0000FF"/>
                  </a:solidFill>
                </a:rPr>
                <a:t>Cold tongue</a:t>
              </a:r>
            </a:p>
          </p:txBody>
        </p:sp>
      </p:grpSp>
      <p:sp>
        <p:nvSpPr>
          <p:cNvPr id="12" name="Slide Number Placeholder 11"/>
          <p:cNvSpPr>
            <a:spLocks noGrp="1"/>
          </p:cNvSpPr>
          <p:nvPr>
            <p:ph type="sldNum" sz="quarter" idx="12"/>
          </p:nvPr>
        </p:nvSpPr>
        <p:spPr/>
        <p:txBody>
          <a:bodyPr/>
          <a:lstStyle/>
          <a:p>
            <a:pPr>
              <a:defRPr/>
            </a:pPr>
            <a:fld id="{95D9B111-649A-5941-BB05-0DC9070DC901}" type="slidenum">
              <a:rPr lang="en-US"/>
              <a:pPr>
                <a:defRPr/>
              </a:pPr>
              <a:t>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8190</TotalTime>
  <Words>1031</Words>
  <Application>Microsoft Office PowerPoint</Application>
  <PresentationFormat>On-screen Show (4:3)</PresentationFormat>
  <Paragraphs>147</Paragraphs>
  <Slides>19</Slides>
  <Notes>15</Notes>
  <HiddenSlides>0</HiddenSlides>
  <MMClips>0</MMClips>
  <ScaleCrop>false</ScaleCrop>
  <HeadingPairs>
    <vt:vector size="6" baseType="variant">
      <vt:variant>
        <vt:lpstr>Theme</vt:lpstr>
      </vt:variant>
      <vt:variant>
        <vt:i4>1</vt:i4>
      </vt:variant>
      <vt:variant>
        <vt:lpstr>Links</vt:lpstr>
      </vt:variant>
      <vt:variant>
        <vt:i4>2</vt:i4>
      </vt:variant>
      <vt:variant>
        <vt:lpstr>Slide Titles</vt:lpstr>
      </vt:variant>
      <vt:variant>
        <vt:i4>19</vt:i4>
      </vt:variant>
    </vt:vector>
  </HeadingPairs>
  <TitlesOfParts>
    <vt:vector size="22" baseType="lpstr">
      <vt:lpstr>Blank Presentation</vt:lpstr>
      <vt:lpstr>Macintosh HD:Users:lynnetalley:dpo_book:chapter_texts:chapter_10:chapter_10_figures_final_082710.doc!OLE_LINK10</vt:lpstr>
      <vt:lpstr>Macintosh HD:Users:lynnetalley:dpo_book:chapter_texts:chapter_10:chapter_10_figures_final_082710.doc!OLE_LINK11</vt:lpstr>
      <vt:lpstr>Pacific equatorial circulation and ENSO </vt:lpstr>
      <vt:lpstr>Sea surface temperature (satellite)</vt:lpstr>
      <vt:lpstr>Forcing: Pacific wind stress and wind stress curl</vt:lpstr>
      <vt:lpstr>Surface circulation</vt:lpstr>
      <vt:lpstr>Pacific surface currents</vt:lpstr>
      <vt:lpstr>PowerPoint Presentation</vt:lpstr>
      <vt:lpstr>      Tropical Pacific surface steric height</vt:lpstr>
      <vt:lpstr>Pacific equatorial structures (upper ocean) (normal conditions)</vt:lpstr>
      <vt:lpstr>Pacific equatorial structures (upper ocean) (ENSO)</vt:lpstr>
      <vt:lpstr>Normal equatorial conditions </vt:lpstr>
      <vt:lpstr>Along-equatorial (zonal) temperature and salinity sections: Pacific</vt:lpstr>
      <vt:lpstr>PowerPoint Presentation</vt:lpstr>
      <vt:lpstr>Ekman-induced upwelling/downwelling, effect on surface nutrients</vt:lpstr>
      <vt:lpstr>PowerPoint Presentation</vt:lpstr>
      <vt:lpstr>Equatorial Undercurrent</vt:lpstr>
      <vt:lpstr>Equatorial Undercurrent</vt:lpstr>
      <vt:lpstr>Dynamics IX: Equatorial dynamics in brief (slide 4): tropical geostrophic flows associated with wind stress curl and Sverdrup transport</vt:lpstr>
      <vt:lpstr>Tropical winds and Ekman pumping</vt:lpstr>
      <vt:lpstr>Pacific meridional salinity section crossing equator </vt:lpstr>
    </vt:vector>
  </TitlesOfParts>
  <Company>뿿_</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Lynne T</dc:creator>
  <cp:lastModifiedBy>Windows User</cp:lastModifiedBy>
  <cp:revision>249</cp:revision>
  <cp:lastPrinted>2014-11-26T19:12:52Z</cp:lastPrinted>
  <dcterms:created xsi:type="dcterms:W3CDTF">2015-11-25T19:23:54Z</dcterms:created>
  <dcterms:modified xsi:type="dcterms:W3CDTF">2017-01-18T11:16:55Z</dcterms:modified>
</cp:coreProperties>
</file>